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14"/>
  </p:notes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58" r:id="rId12"/>
    <p:sldId id="259" r:id="rId13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CC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80067" autoAdjust="0"/>
  </p:normalViewPr>
  <p:slideViewPr>
    <p:cSldViewPr>
      <p:cViewPr varScale="1">
        <p:scale>
          <a:sx n="89" d="100"/>
          <a:sy n="89" d="100"/>
        </p:scale>
        <p:origin x="216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 altLang="fr-FR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fr-FR" altLang="fr-FR"/>
          </a:p>
        </p:txBody>
      </p:sp>
      <p:sp>
        <p:nvSpPr>
          <p:cNvPr id="1741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Click to edit Master text styles</a:t>
            </a:r>
          </a:p>
          <a:p>
            <a:pPr lvl="1"/>
            <a:r>
              <a:rPr lang="fr-FR" altLang="fr-FR" smtClean="0"/>
              <a:t>Second level</a:t>
            </a:r>
          </a:p>
          <a:p>
            <a:pPr lvl="2"/>
            <a:r>
              <a:rPr lang="fr-FR" altLang="fr-FR" smtClean="0"/>
              <a:t>Third level</a:t>
            </a:r>
          </a:p>
          <a:p>
            <a:pPr lvl="3"/>
            <a:r>
              <a:rPr lang="fr-FR" altLang="fr-FR" smtClean="0"/>
              <a:t>Fourth level</a:t>
            </a:r>
          </a:p>
          <a:p>
            <a:pPr lvl="4"/>
            <a:r>
              <a:rPr lang="fr-FR" altLang="fr-FR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 altLang="fr-FR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D44BEB8-8756-4354-B7F0-364622C2A9D8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6532033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C9E061-2D5F-4C57-B846-CCD0E9C2F500}" type="slidenum">
              <a:rPr lang="fr-FR" altLang="fr-FR"/>
              <a:pPr/>
              <a:t>1</a:t>
            </a:fld>
            <a:endParaRPr lang="fr-FR" altLang="fr-FR"/>
          </a:p>
        </p:txBody>
      </p:sp>
      <p:sp>
        <p:nvSpPr>
          <p:cNvPr id="184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altLang="fr-FR"/>
              <a:t>Affichage initiale à changer dès que quelqu’un meurt</a:t>
            </a:r>
          </a:p>
          <a:p>
            <a:pPr>
              <a:buFontTx/>
              <a:buChar char="-"/>
            </a:pPr>
            <a:r>
              <a:rPr lang="fr-FR" altLang="fr-FR"/>
              <a:t>5 avant mort PNJ</a:t>
            </a:r>
          </a:p>
          <a:p>
            <a:pPr>
              <a:buFontTx/>
              <a:buChar char="-"/>
            </a:pPr>
            <a:r>
              <a:rPr lang="fr-FR" altLang="fr-FR"/>
              <a:t>5 après</a:t>
            </a:r>
          </a:p>
          <a:p>
            <a:pPr>
              <a:buFontTx/>
              <a:buChar char="-"/>
            </a:pPr>
            <a:r>
              <a:rPr lang="fr-FR" altLang="fr-FR"/>
              <a:t>2 si un ou 2 PJs meurent</a:t>
            </a:r>
          </a:p>
        </p:txBody>
      </p:sp>
    </p:spTree>
    <p:extLst>
      <p:ext uri="{BB962C8B-B14F-4D97-AF65-F5344CB8AC3E}">
        <p14:creationId xmlns:p14="http://schemas.microsoft.com/office/powerpoint/2010/main" val="3522688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DEF102-3AEC-4334-9E80-7EE8CC8C9261}" type="slidenum">
              <a:rPr lang="fr-FR" altLang="fr-FR"/>
              <a:pPr/>
              <a:t>10</a:t>
            </a:fld>
            <a:endParaRPr lang="fr-FR" altLang="fr-FR"/>
          </a:p>
        </p:txBody>
      </p:sp>
      <p:sp>
        <p:nvSpPr>
          <p:cNvPr id="419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altLang="fr-FR"/>
              <a:t>Après la mort du PNJ</a:t>
            </a:r>
          </a:p>
        </p:txBody>
      </p:sp>
    </p:spTree>
    <p:extLst>
      <p:ext uri="{BB962C8B-B14F-4D97-AF65-F5344CB8AC3E}">
        <p14:creationId xmlns:p14="http://schemas.microsoft.com/office/powerpoint/2010/main" val="37197857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E4A5E5-30EB-47B7-BAA0-97C2B42E3FFF}" type="slidenum">
              <a:rPr lang="fr-FR" altLang="fr-FR"/>
              <a:pPr/>
              <a:t>11</a:t>
            </a:fld>
            <a:endParaRPr lang="fr-FR" altLang="fr-FR"/>
          </a:p>
        </p:txBody>
      </p:sp>
      <p:sp>
        <p:nvSpPr>
          <p:cNvPr id="215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altLang="fr-FR"/>
              <a:t>Si un PJ tué</a:t>
            </a:r>
          </a:p>
        </p:txBody>
      </p:sp>
    </p:spTree>
    <p:extLst>
      <p:ext uri="{BB962C8B-B14F-4D97-AF65-F5344CB8AC3E}">
        <p14:creationId xmlns:p14="http://schemas.microsoft.com/office/powerpoint/2010/main" val="29323225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F1B510-1F43-40EB-9D54-A527E669405F}" type="slidenum">
              <a:rPr lang="fr-FR" altLang="fr-FR"/>
              <a:pPr/>
              <a:t>12</a:t>
            </a:fld>
            <a:endParaRPr lang="fr-FR" altLang="fr-FR"/>
          </a:p>
        </p:txBody>
      </p:sp>
      <p:sp>
        <p:nvSpPr>
          <p:cNvPr id="235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altLang="fr-FR"/>
              <a:t>Si un 2</a:t>
            </a:r>
            <a:r>
              <a:rPr lang="fr-FR" altLang="fr-FR" baseline="30000"/>
              <a:t>ème</a:t>
            </a:r>
            <a:r>
              <a:rPr lang="fr-FR" altLang="fr-FR"/>
              <a:t> PJ tué</a:t>
            </a:r>
          </a:p>
        </p:txBody>
      </p:sp>
    </p:spTree>
    <p:extLst>
      <p:ext uri="{BB962C8B-B14F-4D97-AF65-F5344CB8AC3E}">
        <p14:creationId xmlns:p14="http://schemas.microsoft.com/office/powerpoint/2010/main" val="12704439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6B30FB-2CEB-4D80-BBA4-6F05E606FC39}" type="slidenum">
              <a:rPr lang="fr-FR" altLang="fr-FR"/>
              <a:pPr/>
              <a:t>2</a:t>
            </a:fld>
            <a:endParaRPr lang="fr-FR" altLang="fr-FR"/>
          </a:p>
        </p:txBody>
      </p:sp>
      <p:sp>
        <p:nvSpPr>
          <p:cNvPr id="256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altLang="fr-FR"/>
              <a:t>Affichage initiale à changer dès que quelqu’un meurt</a:t>
            </a:r>
          </a:p>
        </p:txBody>
      </p:sp>
    </p:spTree>
    <p:extLst>
      <p:ext uri="{BB962C8B-B14F-4D97-AF65-F5344CB8AC3E}">
        <p14:creationId xmlns:p14="http://schemas.microsoft.com/office/powerpoint/2010/main" val="3361041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4A4D4A-3625-46C9-AD3F-689692184DCE}" type="slidenum">
              <a:rPr lang="fr-FR" altLang="fr-FR"/>
              <a:pPr/>
              <a:t>3</a:t>
            </a:fld>
            <a:endParaRPr lang="fr-FR" altLang="fr-FR"/>
          </a:p>
        </p:txBody>
      </p:sp>
      <p:sp>
        <p:nvSpPr>
          <p:cNvPr id="276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altLang="fr-FR"/>
              <a:t>Affichage initiale à changer dès que quelqu’un meurt</a:t>
            </a:r>
          </a:p>
        </p:txBody>
      </p:sp>
    </p:spTree>
    <p:extLst>
      <p:ext uri="{BB962C8B-B14F-4D97-AF65-F5344CB8AC3E}">
        <p14:creationId xmlns:p14="http://schemas.microsoft.com/office/powerpoint/2010/main" val="12570220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990342-4984-459C-A965-727AA0EE7CE9}" type="slidenum">
              <a:rPr lang="fr-FR" altLang="fr-FR"/>
              <a:pPr/>
              <a:t>4</a:t>
            </a:fld>
            <a:endParaRPr lang="fr-FR" altLang="fr-FR"/>
          </a:p>
        </p:txBody>
      </p:sp>
      <p:sp>
        <p:nvSpPr>
          <p:cNvPr id="296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altLang="fr-FR"/>
              <a:t>Affichage initiale à changer dès que quelqu’un meurt</a:t>
            </a:r>
          </a:p>
        </p:txBody>
      </p:sp>
    </p:spTree>
    <p:extLst>
      <p:ext uri="{BB962C8B-B14F-4D97-AF65-F5344CB8AC3E}">
        <p14:creationId xmlns:p14="http://schemas.microsoft.com/office/powerpoint/2010/main" val="20908021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BA8177-D1FE-43BC-B585-53F37F85E66B}" type="slidenum">
              <a:rPr lang="fr-FR" altLang="fr-FR"/>
              <a:pPr/>
              <a:t>5</a:t>
            </a:fld>
            <a:endParaRPr lang="fr-FR" altLang="fr-FR"/>
          </a:p>
        </p:txBody>
      </p:sp>
      <p:sp>
        <p:nvSpPr>
          <p:cNvPr id="317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altLang="fr-FR"/>
              <a:t>Affichage initiale à changer dès que quelqu’un meurt</a:t>
            </a:r>
          </a:p>
        </p:txBody>
      </p:sp>
    </p:spTree>
    <p:extLst>
      <p:ext uri="{BB962C8B-B14F-4D97-AF65-F5344CB8AC3E}">
        <p14:creationId xmlns:p14="http://schemas.microsoft.com/office/powerpoint/2010/main" val="42352910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5454AA-1BA8-4847-B4E8-BB826237B0C7}" type="slidenum">
              <a:rPr lang="fr-FR" altLang="fr-FR"/>
              <a:pPr/>
              <a:t>6</a:t>
            </a:fld>
            <a:endParaRPr lang="fr-FR" altLang="fr-FR"/>
          </a:p>
        </p:txBody>
      </p:sp>
      <p:sp>
        <p:nvSpPr>
          <p:cNvPr id="337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altLang="fr-FR"/>
              <a:t>Affichage initiale à changer dès que quelqu’un meurt</a:t>
            </a:r>
          </a:p>
        </p:txBody>
      </p:sp>
    </p:spTree>
    <p:extLst>
      <p:ext uri="{BB962C8B-B14F-4D97-AF65-F5344CB8AC3E}">
        <p14:creationId xmlns:p14="http://schemas.microsoft.com/office/powerpoint/2010/main" val="33077260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F49A98-07EF-4D66-A1A8-25FEEC571A89}" type="slidenum">
              <a:rPr lang="fr-FR" altLang="fr-FR"/>
              <a:pPr/>
              <a:t>7</a:t>
            </a:fld>
            <a:endParaRPr lang="fr-FR" altLang="fr-FR"/>
          </a:p>
        </p:txBody>
      </p:sp>
      <p:sp>
        <p:nvSpPr>
          <p:cNvPr id="358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altLang="fr-FR"/>
              <a:t>Après la mort du PNJ</a:t>
            </a:r>
          </a:p>
        </p:txBody>
      </p:sp>
    </p:spTree>
    <p:extLst>
      <p:ext uri="{BB962C8B-B14F-4D97-AF65-F5344CB8AC3E}">
        <p14:creationId xmlns:p14="http://schemas.microsoft.com/office/powerpoint/2010/main" val="12629180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057349-A390-496B-A9EA-760A307097BB}" type="slidenum">
              <a:rPr lang="fr-FR" altLang="fr-FR"/>
              <a:pPr/>
              <a:t>8</a:t>
            </a:fld>
            <a:endParaRPr lang="fr-FR" altLang="fr-FR"/>
          </a:p>
        </p:txBody>
      </p:sp>
      <p:sp>
        <p:nvSpPr>
          <p:cNvPr id="378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altLang="fr-FR"/>
              <a:t>Après la mort du PNJ</a:t>
            </a:r>
          </a:p>
        </p:txBody>
      </p:sp>
    </p:spTree>
    <p:extLst>
      <p:ext uri="{BB962C8B-B14F-4D97-AF65-F5344CB8AC3E}">
        <p14:creationId xmlns:p14="http://schemas.microsoft.com/office/powerpoint/2010/main" val="3328964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05F079-FE79-4BB8-B3C0-EB74414C8532}" type="slidenum">
              <a:rPr lang="fr-FR" altLang="fr-FR"/>
              <a:pPr/>
              <a:t>9</a:t>
            </a:fld>
            <a:endParaRPr lang="fr-FR" altLang="fr-FR"/>
          </a:p>
        </p:txBody>
      </p:sp>
      <p:sp>
        <p:nvSpPr>
          <p:cNvPr id="399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altLang="fr-FR"/>
              <a:t>Après la mort du PNJ</a:t>
            </a:r>
          </a:p>
        </p:txBody>
      </p:sp>
    </p:spTree>
    <p:extLst>
      <p:ext uri="{BB962C8B-B14F-4D97-AF65-F5344CB8AC3E}">
        <p14:creationId xmlns:p14="http://schemas.microsoft.com/office/powerpoint/2010/main" val="15124263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8627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-498475" y="1311275"/>
            <a:ext cx="10429875" cy="5908675"/>
            <a:chOff x="-313" y="824"/>
            <a:chExt cx="6570" cy="3722"/>
          </a:xfrm>
        </p:grpSpPr>
        <p:sp>
          <p:nvSpPr>
            <p:cNvPr id="15363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fr-FR" altLang="fr-FR"/>
            </a:p>
          </p:txBody>
        </p:sp>
        <p:sp>
          <p:nvSpPr>
            <p:cNvPr id="15364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fr-FR" altLang="fr-FR"/>
            </a:p>
          </p:txBody>
        </p:sp>
        <p:sp>
          <p:nvSpPr>
            <p:cNvPr id="15365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fr-FR" altLang="fr-FR"/>
            </a:p>
          </p:txBody>
        </p:sp>
        <p:sp>
          <p:nvSpPr>
            <p:cNvPr id="15366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fr-FR" altLang="fr-FR"/>
            </a:p>
          </p:txBody>
        </p:sp>
        <p:sp>
          <p:nvSpPr>
            <p:cNvPr id="15367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fr-FR" altLang="fr-FR"/>
            </a:p>
          </p:txBody>
        </p:sp>
        <p:sp>
          <p:nvSpPr>
            <p:cNvPr id="15368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fr-FR" altLang="fr-FR"/>
            </a:p>
          </p:txBody>
        </p:sp>
        <p:sp>
          <p:nvSpPr>
            <p:cNvPr id="15369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fr-FR" altLang="fr-FR"/>
            </a:p>
          </p:txBody>
        </p:sp>
        <p:sp>
          <p:nvSpPr>
            <p:cNvPr id="15370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fr-FR" altLang="fr-FR"/>
            </a:p>
          </p:txBody>
        </p:sp>
        <p:sp>
          <p:nvSpPr>
            <p:cNvPr id="15371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fr-FR" altLang="fr-FR"/>
            </a:p>
          </p:txBody>
        </p:sp>
        <p:sp>
          <p:nvSpPr>
            <p:cNvPr id="15372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fr-FR" altLang="fr-FR"/>
            </a:p>
          </p:txBody>
        </p:sp>
        <p:sp>
          <p:nvSpPr>
            <p:cNvPr id="15373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fr-FR" altLang="fr-FR"/>
            </a:p>
          </p:txBody>
        </p:sp>
        <p:sp>
          <p:nvSpPr>
            <p:cNvPr id="15374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fr-FR" altLang="fr-FR"/>
            </a:p>
          </p:txBody>
        </p:sp>
        <p:sp>
          <p:nvSpPr>
            <p:cNvPr id="15375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fr-FR" altLang="fr-FR"/>
            </a:p>
          </p:txBody>
        </p:sp>
        <p:sp>
          <p:nvSpPr>
            <p:cNvPr id="15376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fr-FR" altLang="fr-FR"/>
            </a:p>
          </p:txBody>
        </p:sp>
        <p:sp>
          <p:nvSpPr>
            <p:cNvPr id="15377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2" y="3504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 vert="eaVert"/>
            <a:lstStyle/>
            <a:p>
              <a:pPr algn="ctr"/>
              <a:endParaRPr lang="fr-FR" altLang="fr-FR"/>
            </a:p>
          </p:txBody>
        </p:sp>
        <p:sp>
          <p:nvSpPr>
            <p:cNvPr id="15378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 vert="eaVert"/>
            <a:lstStyle/>
            <a:p>
              <a:pPr algn="ctr"/>
              <a:endParaRPr lang="fr-FR" altLang="fr-FR"/>
            </a:p>
          </p:txBody>
        </p:sp>
        <p:sp>
          <p:nvSpPr>
            <p:cNvPr id="15379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 altLang="fr-FR"/>
            </a:p>
          </p:txBody>
        </p:sp>
        <p:sp>
          <p:nvSpPr>
            <p:cNvPr id="15380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 altLang="fr-FR"/>
            </a:p>
          </p:txBody>
        </p:sp>
        <p:sp>
          <p:nvSpPr>
            <p:cNvPr id="15381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 altLang="fr-FR"/>
            </a:p>
          </p:txBody>
        </p:sp>
        <p:sp>
          <p:nvSpPr>
            <p:cNvPr id="15382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 altLang="fr-FR"/>
            </a:p>
          </p:txBody>
        </p:sp>
        <p:sp>
          <p:nvSpPr>
            <p:cNvPr id="15383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 altLang="fr-FR"/>
            </a:p>
          </p:txBody>
        </p:sp>
        <p:sp>
          <p:nvSpPr>
            <p:cNvPr id="15384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 altLang="fr-FR"/>
            </a:p>
          </p:txBody>
        </p:sp>
        <p:sp>
          <p:nvSpPr>
            <p:cNvPr id="15385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fr-FR" altLang="fr-FR"/>
            </a:p>
          </p:txBody>
        </p:sp>
        <p:sp>
          <p:nvSpPr>
            <p:cNvPr id="15386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 altLang="fr-FR"/>
            </a:p>
          </p:txBody>
        </p:sp>
        <p:sp>
          <p:nvSpPr>
            <p:cNvPr id="15387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 altLang="fr-FR"/>
            </a:p>
          </p:txBody>
        </p:sp>
        <p:sp>
          <p:nvSpPr>
            <p:cNvPr id="15388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 altLang="fr-FR"/>
            </a:p>
          </p:txBody>
        </p:sp>
        <p:sp>
          <p:nvSpPr>
            <p:cNvPr id="15389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 altLang="fr-FR"/>
            </a:p>
          </p:txBody>
        </p:sp>
        <p:sp>
          <p:nvSpPr>
            <p:cNvPr id="15390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fr-FR" altLang="fr-FR"/>
            </a:p>
          </p:txBody>
        </p:sp>
        <p:sp>
          <p:nvSpPr>
            <p:cNvPr id="15391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fr-FR" altLang="fr-FR"/>
            </a:p>
          </p:txBody>
        </p:sp>
        <p:sp>
          <p:nvSpPr>
            <p:cNvPr id="15392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fr-FR" altLang="fr-FR"/>
            </a:p>
          </p:txBody>
        </p:sp>
        <p:sp>
          <p:nvSpPr>
            <p:cNvPr id="15393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fr-FR" altLang="fr-FR"/>
            </a:p>
          </p:txBody>
        </p:sp>
        <p:sp>
          <p:nvSpPr>
            <p:cNvPr id="15394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fr-FR" altLang="fr-FR"/>
            </a:p>
          </p:txBody>
        </p:sp>
        <p:sp>
          <p:nvSpPr>
            <p:cNvPr id="15395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396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397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398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399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00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01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02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03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04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05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06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07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08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09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10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11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12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13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14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15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16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17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18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19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20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21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22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23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24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25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26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27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28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29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30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31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32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33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34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35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36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37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38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39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40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41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42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43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44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45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46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47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48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49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50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51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52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53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54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55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56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57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58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59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60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61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62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63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64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65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66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67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68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69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70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71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72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73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74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75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76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77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78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79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80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81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82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83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84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85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86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87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88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89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90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91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92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93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94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95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96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97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98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99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00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01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02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03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04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05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06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07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08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09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10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11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12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13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14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15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16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17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18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19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20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21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22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23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24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25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26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27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28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29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30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31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32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33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34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35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36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37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38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39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40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41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42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43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44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45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46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47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48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49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50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51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52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53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54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55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56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57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58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59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60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61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62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63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64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65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66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67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68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69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70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71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72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73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74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75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76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77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5578" name="Rectangle 2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446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pPr lvl="0"/>
            <a:r>
              <a:rPr lang="fr-FR" altLang="fr-FR" noProof="0" smtClean="0"/>
              <a:t>Click to edit Master title style</a:t>
            </a:r>
          </a:p>
        </p:txBody>
      </p:sp>
      <p:sp>
        <p:nvSpPr>
          <p:cNvPr id="15579" name="Rectangle 2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fr-FR" altLang="fr-FR" noProof="0" smtClean="0"/>
              <a:t>Click to edit Master subtitle style</a:t>
            </a:r>
          </a:p>
        </p:txBody>
      </p:sp>
      <p:sp>
        <p:nvSpPr>
          <p:cNvPr id="15580" name="Rectangle 2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15581" name="Rectangle 221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15582" name="Rectangle 2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CFBA917-ECFF-447D-84A7-0E87547EC6A0}" type="slidenum">
              <a:rPr lang="fr-FR" altLang="fr-FR"/>
              <a:pPr/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86A4318-8ACF-45B7-BCB8-551E93A99506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856517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9462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9462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BC04C19-E20E-4DFF-BB07-9C7BCE071A09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664160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52BE87E-E1CA-47AE-BB64-69339471AD02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590187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F6904A-0773-4EA5-B25B-A40E601103C2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876272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6AC93B3-D687-42FD-A664-E9FA4148F628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065351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33FAA84-0BF7-432D-B48C-137E03EE1F51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020666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C7D35FF-F96B-4F49-BF5A-D5EBD9706BC2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271866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311A336-4092-4B6E-B6EB-4387CD140F94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13646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36ED6A6-5A05-498D-87EE-BE5F62CCB74D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063932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A9C951B-0D75-44C5-9E1B-1904D80AA61F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114545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2"/>
          <p:cNvGrpSpPr>
            <a:grpSpLocks/>
          </p:cNvGrpSpPr>
          <p:nvPr/>
        </p:nvGrpSpPr>
        <p:grpSpPr bwMode="auto">
          <a:xfrm>
            <a:off x="-496888" y="1308100"/>
            <a:ext cx="10429876" cy="5908675"/>
            <a:chOff x="-313" y="824"/>
            <a:chExt cx="6570" cy="3722"/>
          </a:xfrm>
        </p:grpSpPr>
        <p:sp>
          <p:nvSpPr>
            <p:cNvPr id="14339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fr-FR" altLang="fr-F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4340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fr-FR" altLang="fr-F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4341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fr-FR" altLang="fr-F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4342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fr-FR" altLang="fr-F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4343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fr-FR" altLang="fr-F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4344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fr-FR" altLang="fr-F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4345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fr-FR" altLang="fr-F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4346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fr-FR" altLang="fr-F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4347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fr-FR" altLang="fr-F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4348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fr-FR" altLang="fr-F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4349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fr-FR" altLang="fr-F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4350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fr-FR" altLang="fr-F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4351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fr-FR" altLang="fr-F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4352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fr-FR" altLang="fr-F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4353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2" y="3504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 vert="eaVert"/>
            <a:lstStyle/>
            <a:p>
              <a:pPr algn="ctr"/>
              <a:endParaRPr lang="fr-FR" altLang="fr-F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4354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 vert="eaVert"/>
            <a:lstStyle/>
            <a:p>
              <a:pPr algn="ctr"/>
              <a:endParaRPr lang="fr-FR" altLang="fr-F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4355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 altLang="fr-F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4356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 altLang="fr-F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4357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 altLang="fr-F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4358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 altLang="fr-F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4359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 altLang="fr-F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4360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 altLang="fr-F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4361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fr-FR" altLang="fr-F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4362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 altLang="fr-F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4363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 altLang="fr-F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4364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 altLang="fr-F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4365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 altLang="fr-F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4366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fr-FR" altLang="fr-F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4367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fr-FR" altLang="fr-F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4368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fr-FR" altLang="fr-F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4369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fr-FR" altLang="fr-F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4370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fr-FR" altLang="fr-F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4371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372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373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374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375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376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377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378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379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380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381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382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383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384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385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386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387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388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389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390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391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392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393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394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395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396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397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398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399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00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01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02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03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04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05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06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07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08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09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10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11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12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13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14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15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16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17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18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19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20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21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22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23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24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25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26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27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28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29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30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31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32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33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34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35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36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37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38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39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40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41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42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43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44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45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46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47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48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49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50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51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52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53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54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55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56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57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58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59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60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61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62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63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64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65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66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67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68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69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70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71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72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73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74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75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76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77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78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79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80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81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82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83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84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85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86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87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88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89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90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91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92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93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94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95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96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97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98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99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00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01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02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03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04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05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06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07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08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09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10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11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12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13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14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15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16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17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18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19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20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21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22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23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24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25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26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27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28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29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30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31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32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33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34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35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36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37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38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39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40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41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42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43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44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45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46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47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48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49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50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51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52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53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4554" name="Rectangle 2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C4B84B2F-44F0-4258-A021-59EDB458796D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14555" name="Rectangle 2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fr-FR" altLang="fr-FR"/>
          </a:p>
        </p:txBody>
      </p:sp>
      <p:sp>
        <p:nvSpPr>
          <p:cNvPr id="14556" name="Rectangle 2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fr-FR" altLang="fr-FR"/>
          </a:p>
        </p:txBody>
      </p:sp>
      <p:sp>
        <p:nvSpPr>
          <p:cNvPr id="14557" name="Rectangle 2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Click to edit Master text styles</a:t>
            </a:r>
          </a:p>
          <a:p>
            <a:pPr lvl="1"/>
            <a:r>
              <a:rPr lang="fr-FR" altLang="fr-FR" smtClean="0"/>
              <a:t>Second level</a:t>
            </a:r>
          </a:p>
          <a:p>
            <a:pPr lvl="2"/>
            <a:r>
              <a:rPr lang="fr-FR" altLang="fr-FR" smtClean="0"/>
              <a:t>Third level</a:t>
            </a:r>
          </a:p>
          <a:p>
            <a:pPr lvl="3"/>
            <a:r>
              <a:rPr lang="fr-FR" altLang="fr-FR" smtClean="0"/>
              <a:t>Fourth level</a:t>
            </a:r>
          </a:p>
          <a:p>
            <a:pPr lvl="4"/>
            <a:r>
              <a:rPr lang="fr-FR" altLang="fr-FR" smtClean="0"/>
              <a:t>Fifth level</a:t>
            </a:r>
          </a:p>
        </p:txBody>
      </p:sp>
      <p:sp>
        <p:nvSpPr>
          <p:cNvPr id="14558" name="Rectangle 2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3"/>
        </a:buBlip>
        <a:defRPr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3"/>
        </a:buBlip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3"/>
        </a:buBlip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838200" y="457200"/>
            <a:ext cx="7620000" cy="17764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4400">
                <a:latin typeface="Prototype" panose="02000400000000000000" pitchFamily="2" charset="0"/>
              </a:rPr>
              <a:t>Niveau d’Oxygène ambiant</a:t>
            </a:r>
          </a:p>
          <a:p>
            <a:pPr algn="ctr">
              <a:spcBef>
                <a:spcPct val="50000"/>
              </a:spcBef>
            </a:pPr>
            <a:r>
              <a:rPr lang="fr-FR" altLang="fr-FR" sz="4400">
                <a:latin typeface="Prototype" panose="02000400000000000000" pitchFamily="2" charset="0"/>
              </a:rPr>
              <a:t>(p O</a:t>
            </a:r>
            <a:r>
              <a:rPr lang="fr-FR" altLang="fr-FR" sz="4400" baseline="-25000">
                <a:latin typeface="Prototype" panose="02000400000000000000" pitchFamily="2" charset="0"/>
              </a:rPr>
              <a:t>2</a:t>
            </a:r>
            <a:r>
              <a:rPr lang="fr-FR" altLang="fr-FR" sz="4400">
                <a:latin typeface="Prototype" panose="02000400000000000000" pitchFamily="2" charset="0"/>
              </a:rPr>
              <a:t>)</a:t>
            </a:r>
          </a:p>
        </p:txBody>
      </p:sp>
      <p:grpSp>
        <p:nvGrpSpPr>
          <p:cNvPr id="4119" name="Group 23"/>
          <p:cNvGrpSpPr>
            <a:grpSpLocks/>
          </p:cNvGrpSpPr>
          <p:nvPr/>
        </p:nvGrpSpPr>
        <p:grpSpPr bwMode="auto">
          <a:xfrm>
            <a:off x="228600" y="2743200"/>
            <a:ext cx="8915400" cy="2819400"/>
            <a:chOff x="144" y="1728"/>
            <a:chExt cx="5664" cy="2119"/>
          </a:xfrm>
        </p:grpSpPr>
        <p:sp>
          <p:nvSpPr>
            <p:cNvPr id="4102" name="Rectangle 6"/>
            <p:cNvSpPr>
              <a:spLocks noChangeArrowheads="1"/>
            </p:cNvSpPr>
            <p:nvPr/>
          </p:nvSpPr>
          <p:spPr bwMode="auto">
            <a:xfrm>
              <a:off x="336" y="1728"/>
              <a:ext cx="5184" cy="960"/>
            </a:xfrm>
            <a:prstGeom prst="rect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00CCFF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103" name="Line 7"/>
            <p:cNvSpPr>
              <a:spLocks noChangeShapeType="1"/>
            </p:cNvSpPr>
            <p:nvPr/>
          </p:nvSpPr>
          <p:spPr bwMode="auto">
            <a:xfrm>
              <a:off x="336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108" name="Line 12"/>
            <p:cNvSpPr>
              <a:spLocks noChangeShapeType="1"/>
            </p:cNvSpPr>
            <p:nvPr/>
          </p:nvSpPr>
          <p:spPr bwMode="auto">
            <a:xfrm>
              <a:off x="1104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109" name="Line 13"/>
            <p:cNvSpPr>
              <a:spLocks noChangeShapeType="1"/>
            </p:cNvSpPr>
            <p:nvPr/>
          </p:nvSpPr>
          <p:spPr bwMode="auto">
            <a:xfrm>
              <a:off x="1968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110" name="Line 14"/>
            <p:cNvSpPr>
              <a:spLocks noChangeShapeType="1"/>
            </p:cNvSpPr>
            <p:nvPr/>
          </p:nvSpPr>
          <p:spPr bwMode="auto">
            <a:xfrm>
              <a:off x="2832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111" name="Line 15"/>
            <p:cNvSpPr>
              <a:spLocks noChangeShapeType="1"/>
            </p:cNvSpPr>
            <p:nvPr/>
          </p:nvSpPr>
          <p:spPr bwMode="auto">
            <a:xfrm>
              <a:off x="3648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112" name="Line 16"/>
            <p:cNvSpPr>
              <a:spLocks noChangeShapeType="1"/>
            </p:cNvSpPr>
            <p:nvPr/>
          </p:nvSpPr>
          <p:spPr bwMode="auto">
            <a:xfrm>
              <a:off x="4608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113" name="Line 17"/>
            <p:cNvSpPr>
              <a:spLocks noChangeShapeType="1"/>
            </p:cNvSpPr>
            <p:nvPr/>
          </p:nvSpPr>
          <p:spPr bwMode="auto">
            <a:xfrm>
              <a:off x="5520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114" name="Text Box 18"/>
            <p:cNvSpPr txBox="1">
              <a:spLocks noChangeArrowheads="1"/>
            </p:cNvSpPr>
            <p:nvPr/>
          </p:nvSpPr>
          <p:spPr bwMode="auto">
            <a:xfrm>
              <a:off x="5040" y="2928"/>
              <a:ext cx="768" cy="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Normal </a:t>
              </a:r>
            </a:p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2.10</a:t>
              </a:r>
              <a:r>
                <a:rPr lang="fr-FR" altLang="fr-FR" sz="2000" baseline="30000">
                  <a:latin typeface="Prototype" panose="02000400000000000000" pitchFamily="2" charset="0"/>
                </a:rPr>
                <a:t>-1</a:t>
              </a:r>
            </a:p>
          </p:txBody>
        </p:sp>
        <p:sp>
          <p:nvSpPr>
            <p:cNvPr id="4115" name="Text Box 19"/>
            <p:cNvSpPr txBox="1">
              <a:spLocks noChangeArrowheads="1"/>
            </p:cNvSpPr>
            <p:nvPr/>
          </p:nvSpPr>
          <p:spPr bwMode="auto">
            <a:xfrm>
              <a:off x="3360" y="2976"/>
              <a:ext cx="576" cy="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Nocif </a:t>
              </a:r>
            </a:p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4.10</a:t>
              </a:r>
              <a:r>
                <a:rPr lang="fr-FR" altLang="fr-FR" sz="2000" baseline="30000">
                  <a:latin typeface="Prototype" panose="02000400000000000000" pitchFamily="2" charset="0"/>
                </a:rPr>
                <a:t>-2</a:t>
              </a:r>
            </a:p>
          </p:txBody>
        </p:sp>
        <p:sp>
          <p:nvSpPr>
            <p:cNvPr id="4116" name="Text Box 20"/>
            <p:cNvSpPr txBox="1">
              <a:spLocks noChangeArrowheads="1"/>
            </p:cNvSpPr>
            <p:nvPr/>
          </p:nvSpPr>
          <p:spPr bwMode="auto">
            <a:xfrm>
              <a:off x="1584" y="2976"/>
              <a:ext cx="816" cy="8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Très nocif </a:t>
              </a:r>
            </a:p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8.10</a:t>
              </a:r>
              <a:r>
                <a:rPr lang="fr-FR" altLang="fr-FR" sz="2000" baseline="30000">
                  <a:latin typeface="Prototype" panose="02000400000000000000" pitchFamily="2" charset="0"/>
                </a:rPr>
                <a:t>-3</a:t>
              </a:r>
            </a:p>
          </p:txBody>
        </p:sp>
        <p:sp>
          <p:nvSpPr>
            <p:cNvPr id="4117" name="Text Box 21"/>
            <p:cNvSpPr txBox="1">
              <a:spLocks noChangeArrowheads="1"/>
            </p:cNvSpPr>
            <p:nvPr/>
          </p:nvSpPr>
          <p:spPr bwMode="auto">
            <a:xfrm>
              <a:off x="144" y="2977"/>
              <a:ext cx="576" cy="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Mortel </a:t>
              </a:r>
            </a:p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1.10</a:t>
              </a:r>
              <a:r>
                <a:rPr lang="fr-FR" altLang="fr-FR" sz="2000" baseline="30000">
                  <a:latin typeface="Prototype" panose="02000400000000000000" pitchFamily="2" charset="0"/>
                </a:rPr>
                <a:t>-3</a:t>
              </a:r>
            </a:p>
          </p:txBody>
        </p:sp>
      </p:grpSp>
      <p:sp>
        <p:nvSpPr>
          <p:cNvPr id="4120" name="Text Box 24"/>
          <p:cNvSpPr txBox="1">
            <a:spLocks noChangeArrowheads="1"/>
          </p:cNvSpPr>
          <p:nvPr/>
        </p:nvSpPr>
        <p:spPr bwMode="auto">
          <a:xfrm>
            <a:off x="990600" y="5903913"/>
            <a:ext cx="72548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fr-FR" altLang="fr-FR" sz="3600">
                <a:latin typeface="Prototype" panose="02000400000000000000" pitchFamily="2" charset="0"/>
              </a:rPr>
              <a:t>Débit d’oxygène :      2,7 mg/s</a:t>
            </a:r>
          </a:p>
        </p:txBody>
      </p:sp>
      <p:sp>
        <p:nvSpPr>
          <p:cNvPr id="4122" name="Rectangle 26"/>
          <p:cNvSpPr>
            <a:spLocks noChangeArrowheads="1"/>
          </p:cNvSpPr>
          <p:nvPr/>
        </p:nvSpPr>
        <p:spPr bwMode="auto">
          <a:xfrm>
            <a:off x="8229600" y="2743200"/>
            <a:ext cx="304800" cy="1295400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838200" y="457200"/>
            <a:ext cx="7620000" cy="17764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4400">
                <a:latin typeface="Prototype" panose="02000400000000000000" pitchFamily="2" charset="0"/>
              </a:rPr>
              <a:t>Niveau d’Oxygène ambiant</a:t>
            </a:r>
          </a:p>
          <a:p>
            <a:pPr algn="ctr">
              <a:spcBef>
                <a:spcPct val="50000"/>
              </a:spcBef>
            </a:pPr>
            <a:r>
              <a:rPr lang="fr-FR" altLang="fr-FR" sz="4400">
                <a:latin typeface="Prototype" panose="02000400000000000000" pitchFamily="2" charset="0"/>
              </a:rPr>
              <a:t>(p O</a:t>
            </a:r>
            <a:r>
              <a:rPr lang="fr-FR" altLang="fr-FR" sz="4400" baseline="-25000">
                <a:latin typeface="Prototype" panose="02000400000000000000" pitchFamily="2" charset="0"/>
              </a:rPr>
              <a:t>2 </a:t>
            </a:r>
            <a:r>
              <a:rPr lang="fr-FR" altLang="fr-FR" sz="4400">
                <a:latin typeface="Prototype" panose="02000400000000000000" pitchFamily="2" charset="0"/>
              </a:rPr>
              <a:t> en atm)</a:t>
            </a:r>
          </a:p>
        </p:txBody>
      </p:sp>
      <p:grpSp>
        <p:nvGrpSpPr>
          <p:cNvPr id="40963" name="Group 3"/>
          <p:cNvGrpSpPr>
            <a:grpSpLocks/>
          </p:cNvGrpSpPr>
          <p:nvPr/>
        </p:nvGrpSpPr>
        <p:grpSpPr bwMode="auto">
          <a:xfrm>
            <a:off x="228600" y="2743200"/>
            <a:ext cx="8915400" cy="2819400"/>
            <a:chOff x="144" y="1728"/>
            <a:chExt cx="5664" cy="2119"/>
          </a:xfrm>
        </p:grpSpPr>
        <p:sp>
          <p:nvSpPr>
            <p:cNvPr id="40964" name="Rectangle 4"/>
            <p:cNvSpPr>
              <a:spLocks noChangeArrowheads="1"/>
            </p:cNvSpPr>
            <p:nvPr/>
          </p:nvSpPr>
          <p:spPr bwMode="auto">
            <a:xfrm>
              <a:off x="336" y="1728"/>
              <a:ext cx="5184" cy="960"/>
            </a:xfrm>
            <a:prstGeom prst="rect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00CCFF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0965" name="Line 5"/>
            <p:cNvSpPr>
              <a:spLocks noChangeShapeType="1"/>
            </p:cNvSpPr>
            <p:nvPr/>
          </p:nvSpPr>
          <p:spPr bwMode="auto">
            <a:xfrm>
              <a:off x="336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0966" name="Line 6"/>
            <p:cNvSpPr>
              <a:spLocks noChangeShapeType="1"/>
            </p:cNvSpPr>
            <p:nvPr/>
          </p:nvSpPr>
          <p:spPr bwMode="auto">
            <a:xfrm>
              <a:off x="1104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0967" name="Line 7"/>
            <p:cNvSpPr>
              <a:spLocks noChangeShapeType="1"/>
            </p:cNvSpPr>
            <p:nvPr/>
          </p:nvSpPr>
          <p:spPr bwMode="auto">
            <a:xfrm>
              <a:off x="1968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0968" name="Line 8"/>
            <p:cNvSpPr>
              <a:spLocks noChangeShapeType="1"/>
            </p:cNvSpPr>
            <p:nvPr/>
          </p:nvSpPr>
          <p:spPr bwMode="auto">
            <a:xfrm>
              <a:off x="2832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0969" name="Line 9"/>
            <p:cNvSpPr>
              <a:spLocks noChangeShapeType="1"/>
            </p:cNvSpPr>
            <p:nvPr/>
          </p:nvSpPr>
          <p:spPr bwMode="auto">
            <a:xfrm>
              <a:off x="3648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0970" name="Line 10"/>
            <p:cNvSpPr>
              <a:spLocks noChangeShapeType="1"/>
            </p:cNvSpPr>
            <p:nvPr/>
          </p:nvSpPr>
          <p:spPr bwMode="auto">
            <a:xfrm>
              <a:off x="4608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0971" name="Line 11"/>
            <p:cNvSpPr>
              <a:spLocks noChangeShapeType="1"/>
            </p:cNvSpPr>
            <p:nvPr/>
          </p:nvSpPr>
          <p:spPr bwMode="auto">
            <a:xfrm>
              <a:off x="5520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0972" name="Text Box 12"/>
            <p:cNvSpPr txBox="1">
              <a:spLocks noChangeArrowheads="1"/>
            </p:cNvSpPr>
            <p:nvPr/>
          </p:nvSpPr>
          <p:spPr bwMode="auto">
            <a:xfrm>
              <a:off x="5040" y="2928"/>
              <a:ext cx="768" cy="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Normal </a:t>
              </a:r>
            </a:p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2.10</a:t>
              </a:r>
              <a:r>
                <a:rPr lang="fr-FR" altLang="fr-FR" sz="2000" baseline="30000">
                  <a:latin typeface="Prototype" panose="02000400000000000000" pitchFamily="2" charset="0"/>
                </a:rPr>
                <a:t>-1</a:t>
              </a:r>
            </a:p>
          </p:txBody>
        </p:sp>
        <p:sp>
          <p:nvSpPr>
            <p:cNvPr id="40973" name="Text Box 13"/>
            <p:cNvSpPr txBox="1">
              <a:spLocks noChangeArrowheads="1"/>
            </p:cNvSpPr>
            <p:nvPr/>
          </p:nvSpPr>
          <p:spPr bwMode="auto">
            <a:xfrm>
              <a:off x="3360" y="2976"/>
              <a:ext cx="576" cy="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Nocif </a:t>
              </a:r>
            </a:p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4.10</a:t>
              </a:r>
              <a:r>
                <a:rPr lang="fr-FR" altLang="fr-FR" sz="2000" baseline="30000">
                  <a:latin typeface="Prototype" panose="02000400000000000000" pitchFamily="2" charset="0"/>
                </a:rPr>
                <a:t>-2</a:t>
              </a:r>
            </a:p>
          </p:txBody>
        </p:sp>
        <p:sp>
          <p:nvSpPr>
            <p:cNvPr id="40974" name="Text Box 14"/>
            <p:cNvSpPr txBox="1">
              <a:spLocks noChangeArrowheads="1"/>
            </p:cNvSpPr>
            <p:nvPr/>
          </p:nvSpPr>
          <p:spPr bwMode="auto">
            <a:xfrm>
              <a:off x="1584" y="2976"/>
              <a:ext cx="816" cy="8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Très nocif </a:t>
              </a:r>
            </a:p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8.10</a:t>
              </a:r>
              <a:r>
                <a:rPr lang="fr-FR" altLang="fr-FR" sz="2000" baseline="30000">
                  <a:latin typeface="Prototype" panose="02000400000000000000" pitchFamily="2" charset="0"/>
                </a:rPr>
                <a:t>-3</a:t>
              </a:r>
            </a:p>
          </p:txBody>
        </p:sp>
        <p:sp>
          <p:nvSpPr>
            <p:cNvPr id="40975" name="Text Box 15"/>
            <p:cNvSpPr txBox="1">
              <a:spLocks noChangeArrowheads="1"/>
            </p:cNvSpPr>
            <p:nvPr/>
          </p:nvSpPr>
          <p:spPr bwMode="auto">
            <a:xfrm>
              <a:off x="144" y="2977"/>
              <a:ext cx="576" cy="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Mortel </a:t>
              </a:r>
            </a:p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1.10</a:t>
              </a:r>
              <a:r>
                <a:rPr lang="fr-FR" altLang="fr-FR" sz="2000" baseline="30000">
                  <a:latin typeface="Prototype" panose="02000400000000000000" pitchFamily="2" charset="0"/>
                </a:rPr>
                <a:t>-3</a:t>
              </a:r>
            </a:p>
          </p:txBody>
        </p:sp>
      </p:grpSp>
      <p:sp>
        <p:nvSpPr>
          <p:cNvPr id="40976" name="Text Box 16"/>
          <p:cNvSpPr txBox="1">
            <a:spLocks noChangeArrowheads="1"/>
          </p:cNvSpPr>
          <p:nvPr/>
        </p:nvSpPr>
        <p:spPr bwMode="auto">
          <a:xfrm>
            <a:off x="990600" y="5903913"/>
            <a:ext cx="72548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fr-FR" altLang="fr-FR" sz="3600">
                <a:latin typeface="Prototype" panose="02000400000000000000" pitchFamily="2" charset="0"/>
              </a:rPr>
              <a:t>Débit d’oxygène :      2,4 mg/s</a:t>
            </a:r>
          </a:p>
        </p:txBody>
      </p:sp>
      <p:sp>
        <p:nvSpPr>
          <p:cNvPr id="40977" name="Rectangle 17"/>
          <p:cNvSpPr>
            <a:spLocks noChangeArrowheads="1"/>
          </p:cNvSpPr>
          <p:nvPr/>
        </p:nvSpPr>
        <p:spPr bwMode="auto">
          <a:xfrm>
            <a:off x="2133600" y="2743200"/>
            <a:ext cx="304800" cy="1295400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838200" y="457200"/>
            <a:ext cx="7620000" cy="17764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4400">
                <a:latin typeface="Prototype" panose="02000400000000000000" pitchFamily="2" charset="0"/>
              </a:rPr>
              <a:t>Niveau d’Oxygène ambiant</a:t>
            </a:r>
          </a:p>
          <a:p>
            <a:pPr algn="ctr">
              <a:spcBef>
                <a:spcPct val="50000"/>
              </a:spcBef>
            </a:pPr>
            <a:r>
              <a:rPr lang="fr-FR" altLang="fr-FR" sz="4400">
                <a:latin typeface="Prototype" panose="02000400000000000000" pitchFamily="2" charset="0"/>
              </a:rPr>
              <a:t>(p O</a:t>
            </a:r>
            <a:r>
              <a:rPr lang="fr-FR" altLang="fr-FR" sz="4400" baseline="-25000">
                <a:latin typeface="Prototype" panose="02000400000000000000" pitchFamily="2" charset="0"/>
              </a:rPr>
              <a:t>2 </a:t>
            </a:r>
            <a:r>
              <a:rPr lang="fr-FR" altLang="fr-FR" sz="4400">
                <a:latin typeface="Prototype" panose="02000400000000000000" pitchFamily="2" charset="0"/>
              </a:rPr>
              <a:t> en atm)</a:t>
            </a:r>
          </a:p>
        </p:txBody>
      </p:sp>
      <p:grpSp>
        <p:nvGrpSpPr>
          <p:cNvPr id="20483" name="Group 3"/>
          <p:cNvGrpSpPr>
            <a:grpSpLocks/>
          </p:cNvGrpSpPr>
          <p:nvPr/>
        </p:nvGrpSpPr>
        <p:grpSpPr bwMode="auto">
          <a:xfrm>
            <a:off x="228600" y="2743200"/>
            <a:ext cx="8915400" cy="2819400"/>
            <a:chOff x="144" y="1728"/>
            <a:chExt cx="5664" cy="2119"/>
          </a:xfrm>
        </p:grpSpPr>
        <p:sp>
          <p:nvSpPr>
            <p:cNvPr id="20484" name="Rectangle 4"/>
            <p:cNvSpPr>
              <a:spLocks noChangeArrowheads="1"/>
            </p:cNvSpPr>
            <p:nvPr/>
          </p:nvSpPr>
          <p:spPr bwMode="auto">
            <a:xfrm>
              <a:off x="336" y="1728"/>
              <a:ext cx="5184" cy="960"/>
            </a:xfrm>
            <a:prstGeom prst="rect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00CCFF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485" name="Line 5"/>
            <p:cNvSpPr>
              <a:spLocks noChangeShapeType="1"/>
            </p:cNvSpPr>
            <p:nvPr/>
          </p:nvSpPr>
          <p:spPr bwMode="auto">
            <a:xfrm>
              <a:off x="336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0486" name="Line 6"/>
            <p:cNvSpPr>
              <a:spLocks noChangeShapeType="1"/>
            </p:cNvSpPr>
            <p:nvPr/>
          </p:nvSpPr>
          <p:spPr bwMode="auto">
            <a:xfrm>
              <a:off x="1104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0487" name="Line 7"/>
            <p:cNvSpPr>
              <a:spLocks noChangeShapeType="1"/>
            </p:cNvSpPr>
            <p:nvPr/>
          </p:nvSpPr>
          <p:spPr bwMode="auto">
            <a:xfrm>
              <a:off x="1968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0488" name="Line 8"/>
            <p:cNvSpPr>
              <a:spLocks noChangeShapeType="1"/>
            </p:cNvSpPr>
            <p:nvPr/>
          </p:nvSpPr>
          <p:spPr bwMode="auto">
            <a:xfrm>
              <a:off x="2832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0489" name="Line 9"/>
            <p:cNvSpPr>
              <a:spLocks noChangeShapeType="1"/>
            </p:cNvSpPr>
            <p:nvPr/>
          </p:nvSpPr>
          <p:spPr bwMode="auto">
            <a:xfrm>
              <a:off x="3648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0490" name="Line 10"/>
            <p:cNvSpPr>
              <a:spLocks noChangeShapeType="1"/>
            </p:cNvSpPr>
            <p:nvPr/>
          </p:nvSpPr>
          <p:spPr bwMode="auto">
            <a:xfrm>
              <a:off x="4608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0491" name="Line 11"/>
            <p:cNvSpPr>
              <a:spLocks noChangeShapeType="1"/>
            </p:cNvSpPr>
            <p:nvPr/>
          </p:nvSpPr>
          <p:spPr bwMode="auto">
            <a:xfrm>
              <a:off x="5520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0492" name="Text Box 12"/>
            <p:cNvSpPr txBox="1">
              <a:spLocks noChangeArrowheads="1"/>
            </p:cNvSpPr>
            <p:nvPr/>
          </p:nvSpPr>
          <p:spPr bwMode="auto">
            <a:xfrm>
              <a:off x="5040" y="2928"/>
              <a:ext cx="768" cy="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Normal </a:t>
              </a:r>
            </a:p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2.10</a:t>
              </a:r>
              <a:r>
                <a:rPr lang="fr-FR" altLang="fr-FR" sz="2000" baseline="30000">
                  <a:latin typeface="Prototype" panose="02000400000000000000" pitchFamily="2" charset="0"/>
                </a:rPr>
                <a:t>-1</a:t>
              </a:r>
            </a:p>
          </p:txBody>
        </p:sp>
        <p:sp>
          <p:nvSpPr>
            <p:cNvPr id="20493" name="Text Box 13"/>
            <p:cNvSpPr txBox="1">
              <a:spLocks noChangeArrowheads="1"/>
            </p:cNvSpPr>
            <p:nvPr/>
          </p:nvSpPr>
          <p:spPr bwMode="auto">
            <a:xfrm>
              <a:off x="3360" y="2976"/>
              <a:ext cx="576" cy="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Nocif </a:t>
              </a:r>
            </a:p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4.10</a:t>
              </a:r>
              <a:r>
                <a:rPr lang="fr-FR" altLang="fr-FR" sz="2000" baseline="30000">
                  <a:latin typeface="Prototype" panose="02000400000000000000" pitchFamily="2" charset="0"/>
                </a:rPr>
                <a:t>-2</a:t>
              </a:r>
            </a:p>
          </p:txBody>
        </p:sp>
        <p:sp>
          <p:nvSpPr>
            <p:cNvPr id="20494" name="Text Box 14"/>
            <p:cNvSpPr txBox="1">
              <a:spLocks noChangeArrowheads="1"/>
            </p:cNvSpPr>
            <p:nvPr/>
          </p:nvSpPr>
          <p:spPr bwMode="auto">
            <a:xfrm>
              <a:off x="1584" y="2976"/>
              <a:ext cx="816" cy="8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Très nocif </a:t>
              </a:r>
            </a:p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8.10</a:t>
              </a:r>
              <a:r>
                <a:rPr lang="fr-FR" altLang="fr-FR" sz="2000" baseline="30000">
                  <a:latin typeface="Prototype" panose="02000400000000000000" pitchFamily="2" charset="0"/>
                </a:rPr>
                <a:t>-3</a:t>
              </a:r>
            </a:p>
          </p:txBody>
        </p:sp>
        <p:sp>
          <p:nvSpPr>
            <p:cNvPr id="20495" name="Text Box 15"/>
            <p:cNvSpPr txBox="1">
              <a:spLocks noChangeArrowheads="1"/>
            </p:cNvSpPr>
            <p:nvPr/>
          </p:nvSpPr>
          <p:spPr bwMode="auto">
            <a:xfrm>
              <a:off x="144" y="2977"/>
              <a:ext cx="576" cy="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Mortel </a:t>
              </a:r>
            </a:p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1.10</a:t>
              </a:r>
              <a:r>
                <a:rPr lang="fr-FR" altLang="fr-FR" sz="2000" baseline="30000">
                  <a:latin typeface="Prototype" panose="02000400000000000000" pitchFamily="2" charset="0"/>
                </a:rPr>
                <a:t>-3</a:t>
              </a:r>
            </a:p>
          </p:txBody>
        </p:sp>
      </p:grpSp>
      <p:sp>
        <p:nvSpPr>
          <p:cNvPr id="20496" name="Text Box 16"/>
          <p:cNvSpPr txBox="1">
            <a:spLocks noChangeArrowheads="1"/>
          </p:cNvSpPr>
          <p:nvPr/>
        </p:nvSpPr>
        <p:spPr bwMode="auto">
          <a:xfrm>
            <a:off x="990600" y="5903913"/>
            <a:ext cx="72548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fr-FR" altLang="fr-FR" sz="3600">
                <a:latin typeface="Prototype" panose="02000400000000000000" pitchFamily="2" charset="0"/>
              </a:rPr>
              <a:t>Débit d’oxygène :      2,1 mg/s</a:t>
            </a:r>
          </a:p>
        </p:txBody>
      </p:sp>
      <p:sp>
        <p:nvSpPr>
          <p:cNvPr id="20497" name="Rectangle 17"/>
          <p:cNvSpPr>
            <a:spLocks noChangeArrowheads="1"/>
          </p:cNvSpPr>
          <p:nvPr/>
        </p:nvSpPr>
        <p:spPr bwMode="auto">
          <a:xfrm>
            <a:off x="1295400" y="2743200"/>
            <a:ext cx="304800" cy="1295400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838200" y="457200"/>
            <a:ext cx="7620000" cy="17764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4400">
                <a:latin typeface="Prototype" panose="02000400000000000000" pitchFamily="2" charset="0"/>
              </a:rPr>
              <a:t>Niveau d’Oxygène ambiant</a:t>
            </a:r>
          </a:p>
          <a:p>
            <a:pPr algn="ctr">
              <a:spcBef>
                <a:spcPct val="50000"/>
              </a:spcBef>
            </a:pPr>
            <a:r>
              <a:rPr lang="fr-FR" altLang="fr-FR" sz="4400">
                <a:latin typeface="Prototype" panose="02000400000000000000" pitchFamily="2" charset="0"/>
              </a:rPr>
              <a:t>(p O</a:t>
            </a:r>
            <a:r>
              <a:rPr lang="fr-FR" altLang="fr-FR" sz="4400" baseline="-25000">
                <a:latin typeface="Prototype" panose="02000400000000000000" pitchFamily="2" charset="0"/>
              </a:rPr>
              <a:t>2 </a:t>
            </a:r>
            <a:r>
              <a:rPr lang="fr-FR" altLang="fr-FR" sz="4400">
                <a:latin typeface="Prototype" panose="02000400000000000000" pitchFamily="2" charset="0"/>
              </a:rPr>
              <a:t> en atm)</a:t>
            </a:r>
          </a:p>
        </p:txBody>
      </p:sp>
      <p:grpSp>
        <p:nvGrpSpPr>
          <p:cNvPr id="22531" name="Group 3"/>
          <p:cNvGrpSpPr>
            <a:grpSpLocks/>
          </p:cNvGrpSpPr>
          <p:nvPr/>
        </p:nvGrpSpPr>
        <p:grpSpPr bwMode="auto">
          <a:xfrm>
            <a:off x="228600" y="2743200"/>
            <a:ext cx="8915400" cy="2819400"/>
            <a:chOff x="144" y="1728"/>
            <a:chExt cx="5664" cy="2119"/>
          </a:xfrm>
        </p:grpSpPr>
        <p:sp>
          <p:nvSpPr>
            <p:cNvPr id="22532" name="Rectangle 4"/>
            <p:cNvSpPr>
              <a:spLocks noChangeArrowheads="1"/>
            </p:cNvSpPr>
            <p:nvPr/>
          </p:nvSpPr>
          <p:spPr bwMode="auto">
            <a:xfrm>
              <a:off x="336" y="1728"/>
              <a:ext cx="5184" cy="960"/>
            </a:xfrm>
            <a:prstGeom prst="rect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00CCFF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33" name="Line 5"/>
            <p:cNvSpPr>
              <a:spLocks noChangeShapeType="1"/>
            </p:cNvSpPr>
            <p:nvPr/>
          </p:nvSpPr>
          <p:spPr bwMode="auto">
            <a:xfrm>
              <a:off x="336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534" name="Line 6"/>
            <p:cNvSpPr>
              <a:spLocks noChangeShapeType="1"/>
            </p:cNvSpPr>
            <p:nvPr/>
          </p:nvSpPr>
          <p:spPr bwMode="auto">
            <a:xfrm>
              <a:off x="1104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535" name="Line 7"/>
            <p:cNvSpPr>
              <a:spLocks noChangeShapeType="1"/>
            </p:cNvSpPr>
            <p:nvPr/>
          </p:nvSpPr>
          <p:spPr bwMode="auto">
            <a:xfrm>
              <a:off x="1968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536" name="Line 8"/>
            <p:cNvSpPr>
              <a:spLocks noChangeShapeType="1"/>
            </p:cNvSpPr>
            <p:nvPr/>
          </p:nvSpPr>
          <p:spPr bwMode="auto">
            <a:xfrm>
              <a:off x="2832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537" name="Line 9"/>
            <p:cNvSpPr>
              <a:spLocks noChangeShapeType="1"/>
            </p:cNvSpPr>
            <p:nvPr/>
          </p:nvSpPr>
          <p:spPr bwMode="auto">
            <a:xfrm>
              <a:off x="3648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538" name="Line 10"/>
            <p:cNvSpPr>
              <a:spLocks noChangeShapeType="1"/>
            </p:cNvSpPr>
            <p:nvPr/>
          </p:nvSpPr>
          <p:spPr bwMode="auto">
            <a:xfrm>
              <a:off x="4608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539" name="Line 11"/>
            <p:cNvSpPr>
              <a:spLocks noChangeShapeType="1"/>
            </p:cNvSpPr>
            <p:nvPr/>
          </p:nvSpPr>
          <p:spPr bwMode="auto">
            <a:xfrm>
              <a:off x="5520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540" name="Text Box 12"/>
            <p:cNvSpPr txBox="1">
              <a:spLocks noChangeArrowheads="1"/>
            </p:cNvSpPr>
            <p:nvPr/>
          </p:nvSpPr>
          <p:spPr bwMode="auto">
            <a:xfrm>
              <a:off x="5040" y="2928"/>
              <a:ext cx="768" cy="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Normal </a:t>
              </a:r>
            </a:p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2.10</a:t>
              </a:r>
              <a:r>
                <a:rPr lang="fr-FR" altLang="fr-FR" sz="2000" baseline="30000">
                  <a:latin typeface="Prototype" panose="02000400000000000000" pitchFamily="2" charset="0"/>
                </a:rPr>
                <a:t>-1</a:t>
              </a:r>
            </a:p>
          </p:txBody>
        </p:sp>
        <p:sp>
          <p:nvSpPr>
            <p:cNvPr id="22541" name="Text Box 13"/>
            <p:cNvSpPr txBox="1">
              <a:spLocks noChangeArrowheads="1"/>
            </p:cNvSpPr>
            <p:nvPr/>
          </p:nvSpPr>
          <p:spPr bwMode="auto">
            <a:xfrm>
              <a:off x="3360" y="2976"/>
              <a:ext cx="576" cy="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Nocif </a:t>
              </a:r>
            </a:p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4.10</a:t>
              </a:r>
              <a:r>
                <a:rPr lang="fr-FR" altLang="fr-FR" sz="2000" baseline="30000">
                  <a:latin typeface="Prototype" panose="02000400000000000000" pitchFamily="2" charset="0"/>
                </a:rPr>
                <a:t>-2</a:t>
              </a:r>
            </a:p>
          </p:txBody>
        </p:sp>
        <p:sp>
          <p:nvSpPr>
            <p:cNvPr id="22542" name="Text Box 14"/>
            <p:cNvSpPr txBox="1">
              <a:spLocks noChangeArrowheads="1"/>
            </p:cNvSpPr>
            <p:nvPr/>
          </p:nvSpPr>
          <p:spPr bwMode="auto">
            <a:xfrm>
              <a:off x="1584" y="2976"/>
              <a:ext cx="816" cy="8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Très nocif </a:t>
              </a:r>
            </a:p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8.10</a:t>
              </a:r>
              <a:r>
                <a:rPr lang="fr-FR" altLang="fr-FR" sz="2000" baseline="30000">
                  <a:latin typeface="Prototype" panose="02000400000000000000" pitchFamily="2" charset="0"/>
                </a:rPr>
                <a:t>-3</a:t>
              </a:r>
            </a:p>
          </p:txBody>
        </p:sp>
        <p:sp>
          <p:nvSpPr>
            <p:cNvPr id="22543" name="Text Box 15"/>
            <p:cNvSpPr txBox="1">
              <a:spLocks noChangeArrowheads="1"/>
            </p:cNvSpPr>
            <p:nvPr/>
          </p:nvSpPr>
          <p:spPr bwMode="auto">
            <a:xfrm>
              <a:off x="144" y="2977"/>
              <a:ext cx="576" cy="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Mortel </a:t>
              </a:r>
            </a:p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1.10</a:t>
              </a:r>
              <a:r>
                <a:rPr lang="fr-FR" altLang="fr-FR" sz="2000" baseline="30000">
                  <a:latin typeface="Prototype" panose="02000400000000000000" pitchFamily="2" charset="0"/>
                </a:rPr>
                <a:t>-3</a:t>
              </a:r>
            </a:p>
          </p:txBody>
        </p:sp>
      </p:grpSp>
      <p:sp>
        <p:nvSpPr>
          <p:cNvPr id="22544" name="Text Box 16"/>
          <p:cNvSpPr txBox="1">
            <a:spLocks noChangeArrowheads="1"/>
          </p:cNvSpPr>
          <p:nvPr/>
        </p:nvSpPr>
        <p:spPr bwMode="auto">
          <a:xfrm>
            <a:off x="990600" y="5903913"/>
            <a:ext cx="72548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fr-FR" altLang="fr-FR" sz="3600">
                <a:latin typeface="Prototype" panose="02000400000000000000" pitchFamily="2" charset="0"/>
              </a:rPr>
              <a:t>Débit d’oxygène :      1,8 mg/s</a:t>
            </a:r>
          </a:p>
        </p:txBody>
      </p:sp>
      <p:sp>
        <p:nvSpPr>
          <p:cNvPr id="22545" name="Rectangle 17"/>
          <p:cNvSpPr>
            <a:spLocks noChangeArrowheads="1"/>
          </p:cNvSpPr>
          <p:nvPr/>
        </p:nvSpPr>
        <p:spPr bwMode="auto">
          <a:xfrm>
            <a:off x="1066800" y="2743200"/>
            <a:ext cx="304800" cy="1295400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838200" y="457200"/>
            <a:ext cx="7620000" cy="17764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4400">
                <a:latin typeface="Prototype" panose="02000400000000000000" pitchFamily="2" charset="0"/>
              </a:rPr>
              <a:t>Niveau d’Oxygène ambiant</a:t>
            </a:r>
          </a:p>
          <a:p>
            <a:pPr algn="ctr">
              <a:spcBef>
                <a:spcPct val="50000"/>
              </a:spcBef>
            </a:pPr>
            <a:r>
              <a:rPr lang="fr-FR" altLang="fr-FR" sz="4400">
                <a:latin typeface="Prototype" panose="02000400000000000000" pitchFamily="2" charset="0"/>
              </a:rPr>
              <a:t>(p O</a:t>
            </a:r>
            <a:r>
              <a:rPr lang="fr-FR" altLang="fr-FR" sz="4400" baseline="-25000">
                <a:latin typeface="Prototype" panose="02000400000000000000" pitchFamily="2" charset="0"/>
              </a:rPr>
              <a:t>2</a:t>
            </a:r>
            <a:r>
              <a:rPr lang="fr-FR" altLang="fr-FR" sz="4400">
                <a:latin typeface="Prototype" panose="02000400000000000000" pitchFamily="2" charset="0"/>
              </a:rPr>
              <a:t>)</a:t>
            </a:r>
          </a:p>
        </p:txBody>
      </p:sp>
      <p:grpSp>
        <p:nvGrpSpPr>
          <p:cNvPr id="24579" name="Group 3"/>
          <p:cNvGrpSpPr>
            <a:grpSpLocks/>
          </p:cNvGrpSpPr>
          <p:nvPr/>
        </p:nvGrpSpPr>
        <p:grpSpPr bwMode="auto">
          <a:xfrm>
            <a:off x="228600" y="2743200"/>
            <a:ext cx="8915400" cy="2819400"/>
            <a:chOff x="144" y="1728"/>
            <a:chExt cx="5664" cy="2119"/>
          </a:xfrm>
        </p:grpSpPr>
        <p:sp>
          <p:nvSpPr>
            <p:cNvPr id="24580" name="Rectangle 4"/>
            <p:cNvSpPr>
              <a:spLocks noChangeArrowheads="1"/>
            </p:cNvSpPr>
            <p:nvPr/>
          </p:nvSpPr>
          <p:spPr bwMode="auto">
            <a:xfrm>
              <a:off x="336" y="1728"/>
              <a:ext cx="5184" cy="960"/>
            </a:xfrm>
            <a:prstGeom prst="rect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00CCFF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581" name="Line 5"/>
            <p:cNvSpPr>
              <a:spLocks noChangeShapeType="1"/>
            </p:cNvSpPr>
            <p:nvPr/>
          </p:nvSpPr>
          <p:spPr bwMode="auto">
            <a:xfrm>
              <a:off x="336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4582" name="Line 6"/>
            <p:cNvSpPr>
              <a:spLocks noChangeShapeType="1"/>
            </p:cNvSpPr>
            <p:nvPr/>
          </p:nvSpPr>
          <p:spPr bwMode="auto">
            <a:xfrm>
              <a:off x="1104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4583" name="Line 7"/>
            <p:cNvSpPr>
              <a:spLocks noChangeShapeType="1"/>
            </p:cNvSpPr>
            <p:nvPr/>
          </p:nvSpPr>
          <p:spPr bwMode="auto">
            <a:xfrm>
              <a:off x="1968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4584" name="Line 8"/>
            <p:cNvSpPr>
              <a:spLocks noChangeShapeType="1"/>
            </p:cNvSpPr>
            <p:nvPr/>
          </p:nvSpPr>
          <p:spPr bwMode="auto">
            <a:xfrm>
              <a:off x="2832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4585" name="Line 9"/>
            <p:cNvSpPr>
              <a:spLocks noChangeShapeType="1"/>
            </p:cNvSpPr>
            <p:nvPr/>
          </p:nvSpPr>
          <p:spPr bwMode="auto">
            <a:xfrm>
              <a:off x="3648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4586" name="Line 10"/>
            <p:cNvSpPr>
              <a:spLocks noChangeShapeType="1"/>
            </p:cNvSpPr>
            <p:nvPr/>
          </p:nvSpPr>
          <p:spPr bwMode="auto">
            <a:xfrm>
              <a:off x="4608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4587" name="Line 11"/>
            <p:cNvSpPr>
              <a:spLocks noChangeShapeType="1"/>
            </p:cNvSpPr>
            <p:nvPr/>
          </p:nvSpPr>
          <p:spPr bwMode="auto">
            <a:xfrm>
              <a:off x="5520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4588" name="Text Box 12"/>
            <p:cNvSpPr txBox="1">
              <a:spLocks noChangeArrowheads="1"/>
            </p:cNvSpPr>
            <p:nvPr/>
          </p:nvSpPr>
          <p:spPr bwMode="auto">
            <a:xfrm>
              <a:off x="5040" y="2928"/>
              <a:ext cx="768" cy="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Normal </a:t>
              </a:r>
            </a:p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2.10</a:t>
              </a:r>
              <a:r>
                <a:rPr lang="fr-FR" altLang="fr-FR" sz="2000" baseline="30000">
                  <a:latin typeface="Prototype" panose="02000400000000000000" pitchFamily="2" charset="0"/>
                </a:rPr>
                <a:t>-1</a:t>
              </a:r>
            </a:p>
          </p:txBody>
        </p:sp>
        <p:sp>
          <p:nvSpPr>
            <p:cNvPr id="24589" name="Text Box 13"/>
            <p:cNvSpPr txBox="1">
              <a:spLocks noChangeArrowheads="1"/>
            </p:cNvSpPr>
            <p:nvPr/>
          </p:nvSpPr>
          <p:spPr bwMode="auto">
            <a:xfrm>
              <a:off x="3360" y="2976"/>
              <a:ext cx="576" cy="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Nocif </a:t>
              </a:r>
            </a:p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4.10</a:t>
              </a:r>
              <a:r>
                <a:rPr lang="fr-FR" altLang="fr-FR" sz="2000" baseline="30000">
                  <a:latin typeface="Prototype" panose="02000400000000000000" pitchFamily="2" charset="0"/>
                </a:rPr>
                <a:t>-2</a:t>
              </a:r>
            </a:p>
          </p:txBody>
        </p:sp>
        <p:sp>
          <p:nvSpPr>
            <p:cNvPr id="24590" name="Text Box 14"/>
            <p:cNvSpPr txBox="1">
              <a:spLocks noChangeArrowheads="1"/>
            </p:cNvSpPr>
            <p:nvPr/>
          </p:nvSpPr>
          <p:spPr bwMode="auto">
            <a:xfrm>
              <a:off x="1584" y="2976"/>
              <a:ext cx="816" cy="8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Très nocif </a:t>
              </a:r>
            </a:p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8.10</a:t>
              </a:r>
              <a:r>
                <a:rPr lang="fr-FR" altLang="fr-FR" sz="2000" baseline="30000">
                  <a:latin typeface="Prototype" panose="02000400000000000000" pitchFamily="2" charset="0"/>
                </a:rPr>
                <a:t>-3</a:t>
              </a:r>
            </a:p>
          </p:txBody>
        </p:sp>
        <p:sp>
          <p:nvSpPr>
            <p:cNvPr id="24591" name="Text Box 15"/>
            <p:cNvSpPr txBox="1">
              <a:spLocks noChangeArrowheads="1"/>
            </p:cNvSpPr>
            <p:nvPr/>
          </p:nvSpPr>
          <p:spPr bwMode="auto">
            <a:xfrm>
              <a:off x="144" y="2977"/>
              <a:ext cx="576" cy="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Mortel </a:t>
              </a:r>
            </a:p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1.10</a:t>
              </a:r>
              <a:r>
                <a:rPr lang="fr-FR" altLang="fr-FR" sz="2000" baseline="30000">
                  <a:latin typeface="Prototype" panose="02000400000000000000" pitchFamily="2" charset="0"/>
                </a:rPr>
                <a:t>-3</a:t>
              </a:r>
            </a:p>
          </p:txBody>
        </p:sp>
      </p:grpSp>
      <p:sp>
        <p:nvSpPr>
          <p:cNvPr id="24592" name="Text Box 16"/>
          <p:cNvSpPr txBox="1">
            <a:spLocks noChangeArrowheads="1"/>
          </p:cNvSpPr>
          <p:nvPr/>
        </p:nvSpPr>
        <p:spPr bwMode="auto">
          <a:xfrm>
            <a:off x="990600" y="5903913"/>
            <a:ext cx="72548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fr-FR" altLang="fr-FR" sz="3600">
                <a:latin typeface="Prototype" panose="02000400000000000000" pitchFamily="2" charset="0"/>
              </a:rPr>
              <a:t>Débit d’oxygène :      2,7 mg/s</a:t>
            </a:r>
          </a:p>
        </p:txBody>
      </p:sp>
      <p:sp>
        <p:nvSpPr>
          <p:cNvPr id="24593" name="Rectangle 17"/>
          <p:cNvSpPr>
            <a:spLocks noChangeArrowheads="1"/>
          </p:cNvSpPr>
          <p:nvPr/>
        </p:nvSpPr>
        <p:spPr bwMode="auto">
          <a:xfrm>
            <a:off x="8229600" y="2743200"/>
            <a:ext cx="304800" cy="1295400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838200" y="457200"/>
            <a:ext cx="7620000" cy="17764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4400">
                <a:latin typeface="Prototype" panose="02000400000000000000" pitchFamily="2" charset="0"/>
              </a:rPr>
              <a:t>Niveau d’Oxygène ambiant</a:t>
            </a:r>
          </a:p>
          <a:p>
            <a:pPr algn="ctr">
              <a:spcBef>
                <a:spcPct val="50000"/>
              </a:spcBef>
            </a:pPr>
            <a:r>
              <a:rPr lang="fr-FR" altLang="fr-FR" sz="4400">
                <a:latin typeface="Prototype" panose="02000400000000000000" pitchFamily="2" charset="0"/>
              </a:rPr>
              <a:t>(p O</a:t>
            </a:r>
            <a:r>
              <a:rPr lang="fr-FR" altLang="fr-FR" sz="4400" baseline="-25000">
                <a:latin typeface="Prototype" panose="02000400000000000000" pitchFamily="2" charset="0"/>
              </a:rPr>
              <a:t>2</a:t>
            </a:r>
            <a:r>
              <a:rPr lang="fr-FR" altLang="fr-FR" sz="4400">
                <a:latin typeface="Prototype" panose="02000400000000000000" pitchFamily="2" charset="0"/>
              </a:rPr>
              <a:t>)</a:t>
            </a:r>
          </a:p>
        </p:txBody>
      </p:sp>
      <p:grpSp>
        <p:nvGrpSpPr>
          <p:cNvPr id="26627" name="Group 3"/>
          <p:cNvGrpSpPr>
            <a:grpSpLocks/>
          </p:cNvGrpSpPr>
          <p:nvPr/>
        </p:nvGrpSpPr>
        <p:grpSpPr bwMode="auto">
          <a:xfrm>
            <a:off x="228600" y="2743200"/>
            <a:ext cx="8915400" cy="2819400"/>
            <a:chOff x="144" y="1728"/>
            <a:chExt cx="5664" cy="2119"/>
          </a:xfrm>
        </p:grpSpPr>
        <p:sp>
          <p:nvSpPr>
            <p:cNvPr id="26628" name="Rectangle 4"/>
            <p:cNvSpPr>
              <a:spLocks noChangeArrowheads="1"/>
            </p:cNvSpPr>
            <p:nvPr/>
          </p:nvSpPr>
          <p:spPr bwMode="auto">
            <a:xfrm>
              <a:off x="336" y="1728"/>
              <a:ext cx="5184" cy="960"/>
            </a:xfrm>
            <a:prstGeom prst="rect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00CCFF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629" name="Line 5"/>
            <p:cNvSpPr>
              <a:spLocks noChangeShapeType="1"/>
            </p:cNvSpPr>
            <p:nvPr/>
          </p:nvSpPr>
          <p:spPr bwMode="auto">
            <a:xfrm>
              <a:off x="336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6630" name="Line 6"/>
            <p:cNvSpPr>
              <a:spLocks noChangeShapeType="1"/>
            </p:cNvSpPr>
            <p:nvPr/>
          </p:nvSpPr>
          <p:spPr bwMode="auto">
            <a:xfrm>
              <a:off x="1104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6631" name="Line 7"/>
            <p:cNvSpPr>
              <a:spLocks noChangeShapeType="1"/>
            </p:cNvSpPr>
            <p:nvPr/>
          </p:nvSpPr>
          <p:spPr bwMode="auto">
            <a:xfrm>
              <a:off x="1968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6632" name="Line 8"/>
            <p:cNvSpPr>
              <a:spLocks noChangeShapeType="1"/>
            </p:cNvSpPr>
            <p:nvPr/>
          </p:nvSpPr>
          <p:spPr bwMode="auto">
            <a:xfrm>
              <a:off x="2832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6633" name="Line 9"/>
            <p:cNvSpPr>
              <a:spLocks noChangeShapeType="1"/>
            </p:cNvSpPr>
            <p:nvPr/>
          </p:nvSpPr>
          <p:spPr bwMode="auto">
            <a:xfrm>
              <a:off x="3648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6634" name="Line 10"/>
            <p:cNvSpPr>
              <a:spLocks noChangeShapeType="1"/>
            </p:cNvSpPr>
            <p:nvPr/>
          </p:nvSpPr>
          <p:spPr bwMode="auto">
            <a:xfrm>
              <a:off x="4608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6635" name="Line 11"/>
            <p:cNvSpPr>
              <a:spLocks noChangeShapeType="1"/>
            </p:cNvSpPr>
            <p:nvPr/>
          </p:nvSpPr>
          <p:spPr bwMode="auto">
            <a:xfrm>
              <a:off x="5520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6636" name="Text Box 12"/>
            <p:cNvSpPr txBox="1">
              <a:spLocks noChangeArrowheads="1"/>
            </p:cNvSpPr>
            <p:nvPr/>
          </p:nvSpPr>
          <p:spPr bwMode="auto">
            <a:xfrm>
              <a:off x="5040" y="2928"/>
              <a:ext cx="768" cy="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Normal </a:t>
              </a:r>
            </a:p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2.10</a:t>
              </a:r>
              <a:r>
                <a:rPr lang="fr-FR" altLang="fr-FR" sz="2000" baseline="30000">
                  <a:latin typeface="Prototype" panose="02000400000000000000" pitchFamily="2" charset="0"/>
                </a:rPr>
                <a:t>-1</a:t>
              </a:r>
            </a:p>
          </p:txBody>
        </p:sp>
        <p:sp>
          <p:nvSpPr>
            <p:cNvPr id="26637" name="Text Box 13"/>
            <p:cNvSpPr txBox="1">
              <a:spLocks noChangeArrowheads="1"/>
            </p:cNvSpPr>
            <p:nvPr/>
          </p:nvSpPr>
          <p:spPr bwMode="auto">
            <a:xfrm>
              <a:off x="3360" y="2976"/>
              <a:ext cx="576" cy="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Nocif </a:t>
              </a:r>
            </a:p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4.10</a:t>
              </a:r>
              <a:r>
                <a:rPr lang="fr-FR" altLang="fr-FR" sz="2000" baseline="30000">
                  <a:latin typeface="Prototype" panose="02000400000000000000" pitchFamily="2" charset="0"/>
                </a:rPr>
                <a:t>-2</a:t>
              </a:r>
            </a:p>
          </p:txBody>
        </p:sp>
        <p:sp>
          <p:nvSpPr>
            <p:cNvPr id="26638" name="Text Box 14"/>
            <p:cNvSpPr txBox="1">
              <a:spLocks noChangeArrowheads="1"/>
            </p:cNvSpPr>
            <p:nvPr/>
          </p:nvSpPr>
          <p:spPr bwMode="auto">
            <a:xfrm>
              <a:off x="1584" y="2976"/>
              <a:ext cx="816" cy="8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Très nocif </a:t>
              </a:r>
            </a:p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8.10</a:t>
              </a:r>
              <a:r>
                <a:rPr lang="fr-FR" altLang="fr-FR" sz="2000" baseline="30000">
                  <a:latin typeface="Prototype" panose="02000400000000000000" pitchFamily="2" charset="0"/>
                </a:rPr>
                <a:t>-3</a:t>
              </a:r>
            </a:p>
          </p:txBody>
        </p:sp>
        <p:sp>
          <p:nvSpPr>
            <p:cNvPr id="26639" name="Text Box 15"/>
            <p:cNvSpPr txBox="1">
              <a:spLocks noChangeArrowheads="1"/>
            </p:cNvSpPr>
            <p:nvPr/>
          </p:nvSpPr>
          <p:spPr bwMode="auto">
            <a:xfrm>
              <a:off x="144" y="2977"/>
              <a:ext cx="576" cy="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Mortel </a:t>
              </a:r>
            </a:p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1.10</a:t>
              </a:r>
              <a:r>
                <a:rPr lang="fr-FR" altLang="fr-FR" sz="2000" baseline="30000">
                  <a:latin typeface="Prototype" panose="02000400000000000000" pitchFamily="2" charset="0"/>
                </a:rPr>
                <a:t>-3</a:t>
              </a:r>
            </a:p>
          </p:txBody>
        </p:sp>
      </p:grpSp>
      <p:sp>
        <p:nvSpPr>
          <p:cNvPr id="26640" name="Text Box 16"/>
          <p:cNvSpPr txBox="1">
            <a:spLocks noChangeArrowheads="1"/>
          </p:cNvSpPr>
          <p:nvPr/>
        </p:nvSpPr>
        <p:spPr bwMode="auto">
          <a:xfrm>
            <a:off x="990600" y="5903913"/>
            <a:ext cx="72548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fr-FR" altLang="fr-FR" sz="3600">
                <a:latin typeface="Prototype" panose="02000400000000000000" pitchFamily="2" charset="0"/>
              </a:rPr>
              <a:t>Débit d’oxygène :      2,7 mg/s</a:t>
            </a:r>
          </a:p>
        </p:txBody>
      </p:sp>
      <p:sp>
        <p:nvSpPr>
          <p:cNvPr id="26641" name="Rectangle 17"/>
          <p:cNvSpPr>
            <a:spLocks noChangeArrowheads="1"/>
          </p:cNvSpPr>
          <p:nvPr/>
        </p:nvSpPr>
        <p:spPr bwMode="auto">
          <a:xfrm>
            <a:off x="8229600" y="2743200"/>
            <a:ext cx="304800" cy="1295400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838200" y="457200"/>
            <a:ext cx="7620000" cy="17764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4400">
                <a:latin typeface="Prototype" panose="02000400000000000000" pitchFamily="2" charset="0"/>
              </a:rPr>
              <a:t>Niveau d’Oxygène ambiant</a:t>
            </a:r>
          </a:p>
          <a:p>
            <a:pPr algn="ctr">
              <a:spcBef>
                <a:spcPct val="50000"/>
              </a:spcBef>
            </a:pPr>
            <a:r>
              <a:rPr lang="fr-FR" altLang="fr-FR" sz="4400">
                <a:latin typeface="Prototype" panose="02000400000000000000" pitchFamily="2" charset="0"/>
              </a:rPr>
              <a:t>(p O</a:t>
            </a:r>
            <a:r>
              <a:rPr lang="fr-FR" altLang="fr-FR" sz="4400" baseline="-25000">
                <a:latin typeface="Prototype" panose="02000400000000000000" pitchFamily="2" charset="0"/>
              </a:rPr>
              <a:t>2</a:t>
            </a:r>
            <a:r>
              <a:rPr lang="fr-FR" altLang="fr-FR" sz="4400">
                <a:latin typeface="Prototype" panose="02000400000000000000" pitchFamily="2" charset="0"/>
              </a:rPr>
              <a:t>)</a:t>
            </a:r>
          </a:p>
        </p:txBody>
      </p:sp>
      <p:grpSp>
        <p:nvGrpSpPr>
          <p:cNvPr id="28675" name="Group 3"/>
          <p:cNvGrpSpPr>
            <a:grpSpLocks/>
          </p:cNvGrpSpPr>
          <p:nvPr/>
        </p:nvGrpSpPr>
        <p:grpSpPr bwMode="auto">
          <a:xfrm>
            <a:off x="228600" y="2743200"/>
            <a:ext cx="8915400" cy="2819400"/>
            <a:chOff x="144" y="1728"/>
            <a:chExt cx="5664" cy="2119"/>
          </a:xfrm>
        </p:grpSpPr>
        <p:sp>
          <p:nvSpPr>
            <p:cNvPr id="28676" name="Rectangle 4"/>
            <p:cNvSpPr>
              <a:spLocks noChangeArrowheads="1"/>
            </p:cNvSpPr>
            <p:nvPr/>
          </p:nvSpPr>
          <p:spPr bwMode="auto">
            <a:xfrm>
              <a:off x="336" y="1728"/>
              <a:ext cx="5184" cy="960"/>
            </a:xfrm>
            <a:prstGeom prst="rect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00CCFF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677" name="Line 5"/>
            <p:cNvSpPr>
              <a:spLocks noChangeShapeType="1"/>
            </p:cNvSpPr>
            <p:nvPr/>
          </p:nvSpPr>
          <p:spPr bwMode="auto">
            <a:xfrm>
              <a:off x="336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8678" name="Line 6"/>
            <p:cNvSpPr>
              <a:spLocks noChangeShapeType="1"/>
            </p:cNvSpPr>
            <p:nvPr/>
          </p:nvSpPr>
          <p:spPr bwMode="auto">
            <a:xfrm>
              <a:off x="1104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8679" name="Line 7"/>
            <p:cNvSpPr>
              <a:spLocks noChangeShapeType="1"/>
            </p:cNvSpPr>
            <p:nvPr/>
          </p:nvSpPr>
          <p:spPr bwMode="auto">
            <a:xfrm>
              <a:off x="1968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8680" name="Line 8"/>
            <p:cNvSpPr>
              <a:spLocks noChangeShapeType="1"/>
            </p:cNvSpPr>
            <p:nvPr/>
          </p:nvSpPr>
          <p:spPr bwMode="auto">
            <a:xfrm>
              <a:off x="2832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8681" name="Line 9"/>
            <p:cNvSpPr>
              <a:spLocks noChangeShapeType="1"/>
            </p:cNvSpPr>
            <p:nvPr/>
          </p:nvSpPr>
          <p:spPr bwMode="auto">
            <a:xfrm>
              <a:off x="3648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8682" name="Line 10"/>
            <p:cNvSpPr>
              <a:spLocks noChangeShapeType="1"/>
            </p:cNvSpPr>
            <p:nvPr/>
          </p:nvSpPr>
          <p:spPr bwMode="auto">
            <a:xfrm>
              <a:off x="4608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8683" name="Line 11"/>
            <p:cNvSpPr>
              <a:spLocks noChangeShapeType="1"/>
            </p:cNvSpPr>
            <p:nvPr/>
          </p:nvSpPr>
          <p:spPr bwMode="auto">
            <a:xfrm>
              <a:off x="5520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8684" name="Text Box 12"/>
            <p:cNvSpPr txBox="1">
              <a:spLocks noChangeArrowheads="1"/>
            </p:cNvSpPr>
            <p:nvPr/>
          </p:nvSpPr>
          <p:spPr bwMode="auto">
            <a:xfrm>
              <a:off x="5040" y="2928"/>
              <a:ext cx="768" cy="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Normal </a:t>
              </a:r>
            </a:p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2.10</a:t>
              </a:r>
              <a:r>
                <a:rPr lang="fr-FR" altLang="fr-FR" sz="2000" baseline="30000">
                  <a:latin typeface="Prototype" panose="02000400000000000000" pitchFamily="2" charset="0"/>
                </a:rPr>
                <a:t>-1</a:t>
              </a:r>
            </a:p>
          </p:txBody>
        </p:sp>
        <p:sp>
          <p:nvSpPr>
            <p:cNvPr id="28685" name="Text Box 13"/>
            <p:cNvSpPr txBox="1">
              <a:spLocks noChangeArrowheads="1"/>
            </p:cNvSpPr>
            <p:nvPr/>
          </p:nvSpPr>
          <p:spPr bwMode="auto">
            <a:xfrm>
              <a:off x="3360" y="2976"/>
              <a:ext cx="576" cy="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Nocif </a:t>
              </a:r>
            </a:p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4.10</a:t>
              </a:r>
              <a:r>
                <a:rPr lang="fr-FR" altLang="fr-FR" sz="2000" baseline="30000">
                  <a:latin typeface="Prototype" panose="02000400000000000000" pitchFamily="2" charset="0"/>
                </a:rPr>
                <a:t>-2</a:t>
              </a:r>
            </a:p>
          </p:txBody>
        </p:sp>
        <p:sp>
          <p:nvSpPr>
            <p:cNvPr id="28686" name="Text Box 14"/>
            <p:cNvSpPr txBox="1">
              <a:spLocks noChangeArrowheads="1"/>
            </p:cNvSpPr>
            <p:nvPr/>
          </p:nvSpPr>
          <p:spPr bwMode="auto">
            <a:xfrm>
              <a:off x="1584" y="2976"/>
              <a:ext cx="816" cy="8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Très nocif </a:t>
              </a:r>
            </a:p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8.10</a:t>
              </a:r>
              <a:r>
                <a:rPr lang="fr-FR" altLang="fr-FR" sz="2000" baseline="30000">
                  <a:latin typeface="Prototype" panose="02000400000000000000" pitchFamily="2" charset="0"/>
                </a:rPr>
                <a:t>-3</a:t>
              </a:r>
            </a:p>
          </p:txBody>
        </p:sp>
        <p:sp>
          <p:nvSpPr>
            <p:cNvPr id="28687" name="Text Box 15"/>
            <p:cNvSpPr txBox="1">
              <a:spLocks noChangeArrowheads="1"/>
            </p:cNvSpPr>
            <p:nvPr/>
          </p:nvSpPr>
          <p:spPr bwMode="auto">
            <a:xfrm>
              <a:off x="144" y="2977"/>
              <a:ext cx="576" cy="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Mortel </a:t>
              </a:r>
            </a:p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1.10</a:t>
              </a:r>
              <a:r>
                <a:rPr lang="fr-FR" altLang="fr-FR" sz="2000" baseline="30000">
                  <a:latin typeface="Prototype" panose="02000400000000000000" pitchFamily="2" charset="0"/>
                </a:rPr>
                <a:t>-3</a:t>
              </a:r>
            </a:p>
          </p:txBody>
        </p:sp>
      </p:grpSp>
      <p:sp>
        <p:nvSpPr>
          <p:cNvPr id="28688" name="Text Box 16"/>
          <p:cNvSpPr txBox="1">
            <a:spLocks noChangeArrowheads="1"/>
          </p:cNvSpPr>
          <p:nvPr/>
        </p:nvSpPr>
        <p:spPr bwMode="auto">
          <a:xfrm>
            <a:off x="990600" y="5903913"/>
            <a:ext cx="72548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fr-FR" altLang="fr-FR" sz="3600">
                <a:latin typeface="Prototype" panose="02000400000000000000" pitchFamily="2" charset="0"/>
              </a:rPr>
              <a:t>Débit d’oxygène :      2,7 mg/s</a:t>
            </a:r>
          </a:p>
        </p:txBody>
      </p:sp>
      <p:sp>
        <p:nvSpPr>
          <p:cNvPr id="28689" name="Rectangle 17"/>
          <p:cNvSpPr>
            <a:spLocks noChangeArrowheads="1"/>
          </p:cNvSpPr>
          <p:nvPr/>
        </p:nvSpPr>
        <p:spPr bwMode="auto">
          <a:xfrm>
            <a:off x="7543800" y="2743200"/>
            <a:ext cx="304800" cy="1295400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838200" y="457200"/>
            <a:ext cx="7620000" cy="17764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4400">
                <a:latin typeface="Prototype" panose="02000400000000000000" pitchFamily="2" charset="0"/>
              </a:rPr>
              <a:t>Niveau d’Oxygène ambiant</a:t>
            </a:r>
          </a:p>
          <a:p>
            <a:pPr algn="ctr">
              <a:spcBef>
                <a:spcPct val="50000"/>
              </a:spcBef>
            </a:pPr>
            <a:r>
              <a:rPr lang="fr-FR" altLang="fr-FR" sz="4400">
                <a:latin typeface="Prototype" panose="02000400000000000000" pitchFamily="2" charset="0"/>
              </a:rPr>
              <a:t>(p O</a:t>
            </a:r>
            <a:r>
              <a:rPr lang="fr-FR" altLang="fr-FR" sz="4400" baseline="-25000">
                <a:latin typeface="Prototype" panose="02000400000000000000" pitchFamily="2" charset="0"/>
              </a:rPr>
              <a:t>2</a:t>
            </a:r>
            <a:r>
              <a:rPr lang="fr-FR" altLang="fr-FR" sz="4400">
                <a:latin typeface="Prototype" panose="02000400000000000000" pitchFamily="2" charset="0"/>
              </a:rPr>
              <a:t>)</a:t>
            </a:r>
          </a:p>
        </p:txBody>
      </p:sp>
      <p:grpSp>
        <p:nvGrpSpPr>
          <p:cNvPr id="30723" name="Group 3"/>
          <p:cNvGrpSpPr>
            <a:grpSpLocks/>
          </p:cNvGrpSpPr>
          <p:nvPr/>
        </p:nvGrpSpPr>
        <p:grpSpPr bwMode="auto">
          <a:xfrm>
            <a:off x="228600" y="2743200"/>
            <a:ext cx="8915400" cy="2819400"/>
            <a:chOff x="144" y="1728"/>
            <a:chExt cx="5664" cy="2119"/>
          </a:xfrm>
        </p:grpSpPr>
        <p:sp>
          <p:nvSpPr>
            <p:cNvPr id="30724" name="Rectangle 4"/>
            <p:cNvSpPr>
              <a:spLocks noChangeArrowheads="1"/>
            </p:cNvSpPr>
            <p:nvPr/>
          </p:nvSpPr>
          <p:spPr bwMode="auto">
            <a:xfrm>
              <a:off x="336" y="1728"/>
              <a:ext cx="5184" cy="960"/>
            </a:xfrm>
            <a:prstGeom prst="rect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00CCFF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0725" name="Line 5"/>
            <p:cNvSpPr>
              <a:spLocks noChangeShapeType="1"/>
            </p:cNvSpPr>
            <p:nvPr/>
          </p:nvSpPr>
          <p:spPr bwMode="auto">
            <a:xfrm>
              <a:off x="336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0726" name="Line 6"/>
            <p:cNvSpPr>
              <a:spLocks noChangeShapeType="1"/>
            </p:cNvSpPr>
            <p:nvPr/>
          </p:nvSpPr>
          <p:spPr bwMode="auto">
            <a:xfrm>
              <a:off x="1104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0727" name="Line 7"/>
            <p:cNvSpPr>
              <a:spLocks noChangeShapeType="1"/>
            </p:cNvSpPr>
            <p:nvPr/>
          </p:nvSpPr>
          <p:spPr bwMode="auto">
            <a:xfrm>
              <a:off x="1968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0728" name="Line 8"/>
            <p:cNvSpPr>
              <a:spLocks noChangeShapeType="1"/>
            </p:cNvSpPr>
            <p:nvPr/>
          </p:nvSpPr>
          <p:spPr bwMode="auto">
            <a:xfrm>
              <a:off x="2832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0729" name="Line 9"/>
            <p:cNvSpPr>
              <a:spLocks noChangeShapeType="1"/>
            </p:cNvSpPr>
            <p:nvPr/>
          </p:nvSpPr>
          <p:spPr bwMode="auto">
            <a:xfrm>
              <a:off x="3648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0730" name="Line 10"/>
            <p:cNvSpPr>
              <a:spLocks noChangeShapeType="1"/>
            </p:cNvSpPr>
            <p:nvPr/>
          </p:nvSpPr>
          <p:spPr bwMode="auto">
            <a:xfrm>
              <a:off x="4608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0731" name="Line 11"/>
            <p:cNvSpPr>
              <a:spLocks noChangeShapeType="1"/>
            </p:cNvSpPr>
            <p:nvPr/>
          </p:nvSpPr>
          <p:spPr bwMode="auto">
            <a:xfrm>
              <a:off x="5520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0732" name="Text Box 12"/>
            <p:cNvSpPr txBox="1">
              <a:spLocks noChangeArrowheads="1"/>
            </p:cNvSpPr>
            <p:nvPr/>
          </p:nvSpPr>
          <p:spPr bwMode="auto">
            <a:xfrm>
              <a:off x="5040" y="2928"/>
              <a:ext cx="768" cy="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Normal </a:t>
              </a:r>
            </a:p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2.10</a:t>
              </a:r>
              <a:r>
                <a:rPr lang="fr-FR" altLang="fr-FR" sz="2000" baseline="30000">
                  <a:latin typeface="Prototype" panose="02000400000000000000" pitchFamily="2" charset="0"/>
                </a:rPr>
                <a:t>-1</a:t>
              </a:r>
            </a:p>
          </p:txBody>
        </p:sp>
        <p:sp>
          <p:nvSpPr>
            <p:cNvPr id="30733" name="Text Box 13"/>
            <p:cNvSpPr txBox="1">
              <a:spLocks noChangeArrowheads="1"/>
            </p:cNvSpPr>
            <p:nvPr/>
          </p:nvSpPr>
          <p:spPr bwMode="auto">
            <a:xfrm>
              <a:off x="3360" y="2976"/>
              <a:ext cx="576" cy="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Nocif </a:t>
              </a:r>
            </a:p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4.10</a:t>
              </a:r>
              <a:r>
                <a:rPr lang="fr-FR" altLang="fr-FR" sz="2000" baseline="30000">
                  <a:latin typeface="Prototype" panose="02000400000000000000" pitchFamily="2" charset="0"/>
                </a:rPr>
                <a:t>-2</a:t>
              </a:r>
            </a:p>
          </p:txBody>
        </p:sp>
        <p:sp>
          <p:nvSpPr>
            <p:cNvPr id="30734" name="Text Box 14"/>
            <p:cNvSpPr txBox="1">
              <a:spLocks noChangeArrowheads="1"/>
            </p:cNvSpPr>
            <p:nvPr/>
          </p:nvSpPr>
          <p:spPr bwMode="auto">
            <a:xfrm>
              <a:off x="1584" y="2976"/>
              <a:ext cx="816" cy="8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Très nocif </a:t>
              </a:r>
            </a:p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8.10</a:t>
              </a:r>
              <a:r>
                <a:rPr lang="fr-FR" altLang="fr-FR" sz="2000" baseline="30000">
                  <a:latin typeface="Prototype" panose="02000400000000000000" pitchFamily="2" charset="0"/>
                </a:rPr>
                <a:t>-3</a:t>
              </a:r>
            </a:p>
          </p:txBody>
        </p:sp>
        <p:sp>
          <p:nvSpPr>
            <p:cNvPr id="30735" name="Text Box 15"/>
            <p:cNvSpPr txBox="1">
              <a:spLocks noChangeArrowheads="1"/>
            </p:cNvSpPr>
            <p:nvPr/>
          </p:nvSpPr>
          <p:spPr bwMode="auto">
            <a:xfrm>
              <a:off x="144" y="2977"/>
              <a:ext cx="576" cy="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Mortel </a:t>
              </a:r>
            </a:p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1.10</a:t>
              </a:r>
              <a:r>
                <a:rPr lang="fr-FR" altLang="fr-FR" sz="2000" baseline="30000">
                  <a:latin typeface="Prototype" panose="02000400000000000000" pitchFamily="2" charset="0"/>
                </a:rPr>
                <a:t>-3</a:t>
              </a:r>
            </a:p>
          </p:txBody>
        </p:sp>
      </p:grpSp>
      <p:sp>
        <p:nvSpPr>
          <p:cNvPr id="30736" name="Text Box 16"/>
          <p:cNvSpPr txBox="1">
            <a:spLocks noChangeArrowheads="1"/>
          </p:cNvSpPr>
          <p:nvPr/>
        </p:nvSpPr>
        <p:spPr bwMode="auto">
          <a:xfrm>
            <a:off x="990600" y="5903913"/>
            <a:ext cx="72548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fr-FR" altLang="fr-FR" sz="3600">
                <a:latin typeface="Prototype" panose="02000400000000000000" pitchFamily="2" charset="0"/>
              </a:rPr>
              <a:t>Débit d’oxygène :      2,7 mg/s</a:t>
            </a:r>
          </a:p>
        </p:txBody>
      </p:sp>
      <p:sp>
        <p:nvSpPr>
          <p:cNvPr id="30737" name="Rectangle 17"/>
          <p:cNvSpPr>
            <a:spLocks noChangeArrowheads="1"/>
          </p:cNvSpPr>
          <p:nvPr/>
        </p:nvSpPr>
        <p:spPr bwMode="auto">
          <a:xfrm>
            <a:off x="6629400" y="2743200"/>
            <a:ext cx="304800" cy="1295400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838200" y="457200"/>
            <a:ext cx="7620000" cy="17764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4400">
                <a:latin typeface="Prototype" panose="02000400000000000000" pitchFamily="2" charset="0"/>
              </a:rPr>
              <a:t>Niveau d’Oxygène ambiant</a:t>
            </a:r>
          </a:p>
          <a:p>
            <a:pPr algn="ctr">
              <a:spcBef>
                <a:spcPct val="50000"/>
              </a:spcBef>
            </a:pPr>
            <a:r>
              <a:rPr lang="fr-FR" altLang="fr-FR" sz="4400">
                <a:latin typeface="Prototype" panose="02000400000000000000" pitchFamily="2" charset="0"/>
              </a:rPr>
              <a:t>(p O</a:t>
            </a:r>
            <a:r>
              <a:rPr lang="fr-FR" altLang="fr-FR" sz="4400" baseline="-25000">
                <a:latin typeface="Prototype" panose="02000400000000000000" pitchFamily="2" charset="0"/>
              </a:rPr>
              <a:t>2</a:t>
            </a:r>
            <a:r>
              <a:rPr lang="fr-FR" altLang="fr-FR" sz="4400">
                <a:latin typeface="Prototype" panose="02000400000000000000" pitchFamily="2" charset="0"/>
              </a:rPr>
              <a:t>)</a:t>
            </a:r>
          </a:p>
        </p:txBody>
      </p:sp>
      <p:grpSp>
        <p:nvGrpSpPr>
          <p:cNvPr id="32771" name="Group 3"/>
          <p:cNvGrpSpPr>
            <a:grpSpLocks/>
          </p:cNvGrpSpPr>
          <p:nvPr/>
        </p:nvGrpSpPr>
        <p:grpSpPr bwMode="auto">
          <a:xfrm>
            <a:off x="228600" y="2743200"/>
            <a:ext cx="8915400" cy="2819400"/>
            <a:chOff x="144" y="1728"/>
            <a:chExt cx="5664" cy="2119"/>
          </a:xfrm>
        </p:grpSpPr>
        <p:sp>
          <p:nvSpPr>
            <p:cNvPr id="32772" name="Rectangle 4"/>
            <p:cNvSpPr>
              <a:spLocks noChangeArrowheads="1"/>
            </p:cNvSpPr>
            <p:nvPr/>
          </p:nvSpPr>
          <p:spPr bwMode="auto">
            <a:xfrm>
              <a:off x="336" y="1728"/>
              <a:ext cx="5184" cy="960"/>
            </a:xfrm>
            <a:prstGeom prst="rect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00CCFF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2773" name="Line 5"/>
            <p:cNvSpPr>
              <a:spLocks noChangeShapeType="1"/>
            </p:cNvSpPr>
            <p:nvPr/>
          </p:nvSpPr>
          <p:spPr bwMode="auto">
            <a:xfrm>
              <a:off x="336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2774" name="Line 6"/>
            <p:cNvSpPr>
              <a:spLocks noChangeShapeType="1"/>
            </p:cNvSpPr>
            <p:nvPr/>
          </p:nvSpPr>
          <p:spPr bwMode="auto">
            <a:xfrm>
              <a:off x="1104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2775" name="Line 7"/>
            <p:cNvSpPr>
              <a:spLocks noChangeShapeType="1"/>
            </p:cNvSpPr>
            <p:nvPr/>
          </p:nvSpPr>
          <p:spPr bwMode="auto">
            <a:xfrm>
              <a:off x="1968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2776" name="Line 8"/>
            <p:cNvSpPr>
              <a:spLocks noChangeShapeType="1"/>
            </p:cNvSpPr>
            <p:nvPr/>
          </p:nvSpPr>
          <p:spPr bwMode="auto">
            <a:xfrm>
              <a:off x="2832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2777" name="Line 9"/>
            <p:cNvSpPr>
              <a:spLocks noChangeShapeType="1"/>
            </p:cNvSpPr>
            <p:nvPr/>
          </p:nvSpPr>
          <p:spPr bwMode="auto">
            <a:xfrm>
              <a:off x="3648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2778" name="Line 10"/>
            <p:cNvSpPr>
              <a:spLocks noChangeShapeType="1"/>
            </p:cNvSpPr>
            <p:nvPr/>
          </p:nvSpPr>
          <p:spPr bwMode="auto">
            <a:xfrm>
              <a:off x="4608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2779" name="Line 11"/>
            <p:cNvSpPr>
              <a:spLocks noChangeShapeType="1"/>
            </p:cNvSpPr>
            <p:nvPr/>
          </p:nvSpPr>
          <p:spPr bwMode="auto">
            <a:xfrm>
              <a:off x="5520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2780" name="Text Box 12"/>
            <p:cNvSpPr txBox="1">
              <a:spLocks noChangeArrowheads="1"/>
            </p:cNvSpPr>
            <p:nvPr/>
          </p:nvSpPr>
          <p:spPr bwMode="auto">
            <a:xfrm>
              <a:off x="5040" y="2928"/>
              <a:ext cx="768" cy="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Normal </a:t>
              </a:r>
            </a:p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2.10</a:t>
              </a:r>
              <a:r>
                <a:rPr lang="fr-FR" altLang="fr-FR" sz="2000" baseline="30000">
                  <a:latin typeface="Prototype" panose="02000400000000000000" pitchFamily="2" charset="0"/>
                </a:rPr>
                <a:t>-1</a:t>
              </a:r>
            </a:p>
          </p:txBody>
        </p:sp>
        <p:sp>
          <p:nvSpPr>
            <p:cNvPr id="32781" name="Text Box 13"/>
            <p:cNvSpPr txBox="1">
              <a:spLocks noChangeArrowheads="1"/>
            </p:cNvSpPr>
            <p:nvPr/>
          </p:nvSpPr>
          <p:spPr bwMode="auto">
            <a:xfrm>
              <a:off x="3360" y="2976"/>
              <a:ext cx="576" cy="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Nocif </a:t>
              </a:r>
            </a:p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4.10</a:t>
              </a:r>
              <a:r>
                <a:rPr lang="fr-FR" altLang="fr-FR" sz="2000" baseline="30000">
                  <a:latin typeface="Prototype" panose="02000400000000000000" pitchFamily="2" charset="0"/>
                </a:rPr>
                <a:t>-2</a:t>
              </a:r>
            </a:p>
          </p:txBody>
        </p:sp>
        <p:sp>
          <p:nvSpPr>
            <p:cNvPr id="32782" name="Text Box 14"/>
            <p:cNvSpPr txBox="1">
              <a:spLocks noChangeArrowheads="1"/>
            </p:cNvSpPr>
            <p:nvPr/>
          </p:nvSpPr>
          <p:spPr bwMode="auto">
            <a:xfrm>
              <a:off x="1584" y="2976"/>
              <a:ext cx="816" cy="8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Très nocif </a:t>
              </a:r>
            </a:p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8.10</a:t>
              </a:r>
              <a:r>
                <a:rPr lang="fr-FR" altLang="fr-FR" sz="2000" baseline="30000">
                  <a:latin typeface="Prototype" panose="02000400000000000000" pitchFamily="2" charset="0"/>
                </a:rPr>
                <a:t>-3</a:t>
              </a:r>
            </a:p>
          </p:txBody>
        </p:sp>
        <p:sp>
          <p:nvSpPr>
            <p:cNvPr id="32783" name="Text Box 15"/>
            <p:cNvSpPr txBox="1">
              <a:spLocks noChangeArrowheads="1"/>
            </p:cNvSpPr>
            <p:nvPr/>
          </p:nvSpPr>
          <p:spPr bwMode="auto">
            <a:xfrm>
              <a:off x="144" y="2977"/>
              <a:ext cx="576" cy="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Mortel </a:t>
              </a:r>
            </a:p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1.10</a:t>
              </a:r>
              <a:r>
                <a:rPr lang="fr-FR" altLang="fr-FR" sz="2000" baseline="30000">
                  <a:latin typeface="Prototype" panose="02000400000000000000" pitchFamily="2" charset="0"/>
                </a:rPr>
                <a:t>-3</a:t>
              </a:r>
            </a:p>
          </p:txBody>
        </p:sp>
      </p:grpSp>
      <p:sp>
        <p:nvSpPr>
          <p:cNvPr id="32784" name="Text Box 16"/>
          <p:cNvSpPr txBox="1">
            <a:spLocks noChangeArrowheads="1"/>
          </p:cNvSpPr>
          <p:nvPr/>
        </p:nvSpPr>
        <p:spPr bwMode="auto">
          <a:xfrm>
            <a:off x="990600" y="5903913"/>
            <a:ext cx="72548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fr-FR" altLang="fr-FR" sz="3600">
                <a:latin typeface="Prototype" panose="02000400000000000000" pitchFamily="2" charset="0"/>
              </a:rPr>
              <a:t>Débit d’oxygène :      2,4 mg/s</a:t>
            </a:r>
          </a:p>
        </p:txBody>
      </p:sp>
      <p:sp>
        <p:nvSpPr>
          <p:cNvPr id="32785" name="Rectangle 17"/>
          <p:cNvSpPr>
            <a:spLocks noChangeArrowheads="1"/>
          </p:cNvSpPr>
          <p:nvPr/>
        </p:nvSpPr>
        <p:spPr bwMode="auto">
          <a:xfrm>
            <a:off x="5791200" y="2743200"/>
            <a:ext cx="304800" cy="1295400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838200" y="457200"/>
            <a:ext cx="7620000" cy="17764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4400">
                <a:latin typeface="Prototype" panose="02000400000000000000" pitchFamily="2" charset="0"/>
              </a:rPr>
              <a:t>Niveau d’Oxygène ambiant</a:t>
            </a:r>
          </a:p>
          <a:p>
            <a:pPr algn="ctr">
              <a:spcBef>
                <a:spcPct val="50000"/>
              </a:spcBef>
            </a:pPr>
            <a:r>
              <a:rPr lang="fr-FR" altLang="fr-FR" sz="4400">
                <a:latin typeface="Prototype" panose="02000400000000000000" pitchFamily="2" charset="0"/>
              </a:rPr>
              <a:t>(p O</a:t>
            </a:r>
            <a:r>
              <a:rPr lang="fr-FR" altLang="fr-FR" sz="4400" baseline="-25000">
                <a:latin typeface="Prototype" panose="02000400000000000000" pitchFamily="2" charset="0"/>
              </a:rPr>
              <a:t>2 </a:t>
            </a:r>
            <a:r>
              <a:rPr lang="fr-FR" altLang="fr-FR" sz="4400">
                <a:latin typeface="Prototype" panose="02000400000000000000" pitchFamily="2" charset="0"/>
              </a:rPr>
              <a:t> en atm)</a:t>
            </a:r>
          </a:p>
        </p:txBody>
      </p:sp>
      <p:grpSp>
        <p:nvGrpSpPr>
          <p:cNvPr id="34819" name="Group 3"/>
          <p:cNvGrpSpPr>
            <a:grpSpLocks/>
          </p:cNvGrpSpPr>
          <p:nvPr/>
        </p:nvGrpSpPr>
        <p:grpSpPr bwMode="auto">
          <a:xfrm>
            <a:off x="228600" y="2743200"/>
            <a:ext cx="8915400" cy="2819400"/>
            <a:chOff x="144" y="1728"/>
            <a:chExt cx="5664" cy="2119"/>
          </a:xfrm>
        </p:grpSpPr>
        <p:sp>
          <p:nvSpPr>
            <p:cNvPr id="34820" name="Rectangle 4"/>
            <p:cNvSpPr>
              <a:spLocks noChangeArrowheads="1"/>
            </p:cNvSpPr>
            <p:nvPr/>
          </p:nvSpPr>
          <p:spPr bwMode="auto">
            <a:xfrm>
              <a:off x="336" y="1728"/>
              <a:ext cx="5184" cy="960"/>
            </a:xfrm>
            <a:prstGeom prst="rect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00CCFF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4821" name="Line 5"/>
            <p:cNvSpPr>
              <a:spLocks noChangeShapeType="1"/>
            </p:cNvSpPr>
            <p:nvPr/>
          </p:nvSpPr>
          <p:spPr bwMode="auto">
            <a:xfrm>
              <a:off x="336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4822" name="Line 6"/>
            <p:cNvSpPr>
              <a:spLocks noChangeShapeType="1"/>
            </p:cNvSpPr>
            <p:nvPr/>
          </p:nvSpPr>
          <p:spPr bwMode="auto">
            <a:xfrm>
              <a:off x="1104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4823" name="Line 7"/>
            <p:cNvSpPr>
              <a:spLocks noChangeShapeType="1"/>
            </p:cNvSpPr>
            <p:nvPr/>
          </p:nvSpPr>
          <p:spPr bwMode="auto">
            <a:xfrm>
              <a:off x="1968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4824" name="Line 8"/>
            <p:cNvSpPr>
              <a:spLocks noChangeShapeType="1"/>
            </p:cNvSpPr>
            <p:nvPr/>
          </p:nvSpPr>
          <p:spPr bwMode="auto">
            <a:xfrm>
              <a:off x="2832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4825" name="Line 9"/>
            <p:cNvSpPr>
              <a:spLocks noChangeShapeType="1"/>
            </p:cNvSpPr>
            <p:nvPr/>
          </p:nvSpPr>
          <p:spPr bwMode="auto">
            <a:xfrm>
              <a:off x="3648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4826" name="Line 10"/>
            <p:cNvSpPr>
              <a:spLocks noChangeShapeType="1"/>
            </p:cNvSpPr>
            <p:nvPr/>
          </p:nvSpPr>
          <p:spPr bwMode="auto">
            <a:xfrm>
              <a:off x="4608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4827" name="Line 11"/>
            <p:cNvSpPr>
              <a:spLocks noChangeShapeType="1"/>
            </p:cNvSpPr>
            <p:nvPr/>
          </p:nvSpPr>
          <p:spPr bwMode="auto">
            <a:xfrm>
              <a:off x="5520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4828" name="Text Box 12"/>
            <p:cNvSpPr txBox="1">
              <a:spLocks noChangeArrowheads="1"/>
            </p:cNvSpPr>
            <p:nvPr/>
          </p:nvSpPr>
          <p:spPr bwMode="auto">
            <a:xfrm>
              <a:off x="5040" y="2928"/>
              <a:ext cx="768" cy="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Normal </a:t>
              </a:r>
            </a:p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2.10</a:t>
              </a:r>
              <a:r>
                <a:rPr lang="fr-FR" altLang="fr-FR" sz="2000" baseline="30000">
                  <a:latin typeface="Prototype" panose="02000400000000000000" pitchFamily="2" charset="0"/>
                </a:rPr>
                <a:t>-1</a:t>
              </a:r>
            </a:p>
          </p:txBody>
        </p:sp>
        <p:sp>
          <p:nvSpPr>
            <p:cNvPr id="34829" name="Text Box 13"/>
            <p:cNvSpPr txBox="1">
              <a:spLocks noChangeArrowheads="1"/>
            </p:cNvSpPr>
            <p:nvPr/>
          </p:nvSpPr>
          <p:spPr bwMode="auto">
            <a:xfrm>
              <a:off x="3360" y="2976"/>
              <a:ext cx="576" cy="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Nocif </a:t>
              </a:r>
            </a:p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4.10</a:t>
              </a:r>
              <a:r>
                <a:rPr lang="fr-FR" altLang="fr-FR" sz="2000" baseline="30000">
                  <a:latin typeface="Prototype" panose="02000400000000000000" pitchFamily="2" charset="0"/>
                </a:rPr>
                <a:t>-2</a:t>
              </a:r>
            </a:p>
          </p:txBody>
        </p:sp>
        <p:sp>
          <p:nvSpPr>
            <p:cNvPr id="34830" name="Text Box 14"/>
            <p:cNvSpPr txBox="1">
              <a:spLocks noChangeArrowheads="1"/>
            </p:cNvSpPr>
            <p:nvPr/>
          </p:nvSpPr>
          <p:spPr bwMode="auto">
            <a:xfrm>
              <a:off x="1584" y="2976"/>
              <a:ext cx="816" cy="8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Très nocif </a:t>
              </a:r>
            </a:p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8.10</a:t>
              </a:r>
              <a:r>
                <a:rPr lang="fr-FR" altLang="fr-FR" sz="2000" baseline="30000">
                  <a:latin typeface="Prototype" panose="02000400000000000000" pitchFamily="2" charset="0"/>
                </a:rPr>
                <a:t>-3</a:t>
              </a:r>
            </a:p>
          </p:txBody>
        </p:sp>
        <p:sp>
          <p:nvSpPr>
            <p:cNvPr id="34831" name="Text Box 15"/>
            <p:cNvSpPr txBox="1">
              <a:spLocks noChangeArrowheads="1"/>
            </p:cNvSpPr>
            <p:nvPr/>
          </p:nvSpPr>
          <p:spPr bwMode="auto">
            <a:xfrm>
              <a:off x="144" y="2977"/>
              <a:ext cx="576" cy="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Mortel </a:t>
              </a:r>
            </a:p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1.10</a:t>
              </a:r>
              <a:r>
                <a:rPr lang="fr-FR" altLang="fr-FR" sz="2000" baseline="30000">
                  <a:latin typeface="Prototype" panose="02000400000000000000" pitchFamily="2" charset="0"/>
                </a:rPr>
                <a:t>-3</a:t>
              </a:r>
            </a:p>
          </p:txBody>
        </p:sp>
      </p:grpSp>
      <p:sp>
        <p:nvSpPr>
          <p:cNvPr id="34832" name="Text Box 16"/>
          <p:cNvSpPr txBox="1">
            <a:spLocks noChangeArrowheads="1"/>
          </p:cNvSpPr>
          <p:nvPr/>
        </p:nvSpPr>
        <p:spPr bwMode="auto">
          <a:xfrm>
            <a:off x="990600" y="5903913"/>
            <a:ext cx="72548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fr-FR" altLang="fr-FR" sz="3600">
                <a:latin typeface="Prototype" panose="02000400000000000000" pitchFamily="2" charset="0"/>
              </a:rPr>
              <a:t>Débit d’oxygène :      2,4 mg/s</a:t>
            </a:r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5257800" y="2743200"/>
            <a:ext cx="304800" cy="1295400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838200" y="457200"/>
            <a:ext cx="7620000" cy="17764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4400">
                <a:latin typeface="Prototype" panose="02000400000000000000" pitchFamily="2" charset="0"/>
              </a:rPr>
              <a:t>Niveau d’Oxygène ambiant</a:t>
            </a:r>
          </a:p>
          <a:p>
            <a:pPr algn="ctr">
              <a:spcBef>
                <a:spcPct val="50000"/>
              </a:spcBef>
            </a:pPr>
            <a:r>
              <a:rPr lang="fr-FR" altLang="fr-FR" sz="4400">
                <a:latin typeface="Prototype" panose="02000400000000000000" pitchFamily="2" charset="0"/>
              </a:rPr>
              <a:t>(p O</a:t>
            </a:r>
            <a:r>
              <a:rPr lang="fr-FR" altLang="fr-FR" sz="4400" baseline="-25000">
                <a:latin typeface="Prototype" panose="02000400000000000000" pitchFamily="2" charset="0"/>
              </a:rPr>
              <a:t>2 </a:t>
            </a:r>
            <a:r>
              <a:rPr lang="fr-FR" altLang="fr-FR" sz="4400">
                <a:latin typeface="Prototype" panose="02000400000000000000" pitchFamily="2" charset="0"/>
              </a:rPr>
              <a:t> en atm)</a:t>
            </a:r>
          </a:p>
        </p:txBody>
      </p:sp>
      <p:grpSp>
        <p:nvGrpSpPr>
          <p:cNvPr id="36867" name="Group 3"/>
          <p:cNvGrpSpPr>
            <a:grpSpLocks/>
          </p:cNvGrpSpPr>
          <p:nvPr/>
        </p:nvGrpSpPr>
        <p:grpSpPr bwMode="auto">
          <a:xfrm>
            <a:off x="228600" y="2743200"/>
            <a:ext cx="8915400" cy="2819400"/>
            <a:chOff x="144" y="1728"/>
            <a:chExt cx="5664" cy="2119"/>
          </a:xfrm>
        </p:grpSpPr>
        <p:sp>
          <p:nvSpPr>
            <p:cNvPr id="36868" name="Rectangle 4"/>
            <p:cNvSpPr>
              <a:spLocks noChangeArrowheads="1"/>
            </p:cNvSpPr>
            <p:nvPr/>
          </p:nvSpPr>
          <p:spPr bwMode="auto">
            <a:xfrm>
              <a:off x="336" y="1728"/>
              <a:ext cx="5184" cy="960"/>
            </a:xfrm>
            <a:prstGeom prst="rect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00CCFF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6869" name="Line 5"/>
            <p:cNvSpPr>
              <a:spLocks noChangeShapeType="1"/>
            </p:cNvSpPr>
            <p:nvPr/>
          </p:nvSpPr>
          <p:spPr bwMode="auto">
            <a:xfrm>
              <a:off x="336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6870" name="Line 6"/>
            <p:cNvSpPr>
              <a:spLocks noChangeShapeType="1"/>
            </p:cNvSpPr>
            <p:nvPr/>
          </p:nvSpPr>
          <p:spPr bwMode="auto">
            <a:xfrm>
              <a:off x="1104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6871" name="Line 7"/>
            <p:cNvSpPr>
              <a:spLocks noChangeShapeType="1"/>
            </p:cNvSpPr>
            <p:nvPr/>
          </p:nvSpPr>
          <p:spPr bwMode="auto">
            <a:xfrm>
              <a:off x="1968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6872" name="Line 8"/>
            <p:cNvSpPr>
              <a:spLocks noChangeShapeType="1"/>
            </p:cNvSpPr>
            <p:nvPr/>
          </p:nvSpPr>
          <p:spPr bwMode="auto">
            <a:xfrm>
              <a:off x="2832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6873" name="Line 9"/>
            <p:cNvSpPr>
              <a:spLocks noChangeShapeType="1"/>
            </p:cNvSpPr>
            <p:nvPr/>
          </p:nvSpPr>
          <p:spPr bwMode="auto">
            <a:xfrm>
              <a:off x="3648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6874" name="Line 10"/>
            <p:cNvSpPr>
              <a:spLocks noChangeShapeType="1"/>
            </p:cNvSpPr>
            <p:nvPr/>
          </p:nvSpPr>
          <p:spPr bwMode="auto">
            <a:xfrm>
              <a:off x="4608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6875" name="Line 11"/>
            <p:cNvSpPr>
              <a:spLocks noChangeShapeType="1"/>
            </p:cNvSpPr>
            <p:nvPr/>
          </p:nvSpPr>
          <p:spPr bwMode="auto">
            <a:xfrm>
              <a:off x="5520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6876" name="Text Box 12"/>
            <p:cNvSpPr txBox="1">
              <a:spLocks noChangeArrowheads="1"/>
            </p:cNvSpPr>
            <p:nvPr/>
          </p:nvSpPr>
          <p:spPr bwMode="auto">
            <a:xfrm>
              <a:off x="5040" y="2928"/>
              <a:ext cx="768" cy="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Normal </a:t>
              </a:r>
            </a:p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2.10</a:t>
              </a:r>
              <a:r>
                <a:rPr lang="fr-FR" altLang="fr-FR" sz="2000" baseline="30000">
                  <a:latin typeface="Prototype" panose="02000400000000000000" pitchFamily="2" charset="0"/>
                </a:rPr>
                <a:t>-1</a:t>
              </a:r>
            </a:p>
          </p:txBody>
        </p:sp>
        <p:sp>
          <p:nvSpPr>
            <p:cNvPr id="36877" name="Text Box 13"/>
            <p:cNvSpPr txBox="1">
              <a:spLocks noChangeArrowheads="1"/>
            </p:cNvSpPr>
            <p:nvPr/>
          </p:nvSpPr>
          <p:spPr bwMode="auto">
            <a:xfrm>
              <a:off x="3360" y="2976"/>
              <a:ext cx="576" cy="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Nocif </a:t>
              </a:r>
            </a:p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4.10</a:t>
              </a:r>
              <a:r>
                <a:rPr lang="fr-FR" altLang="fr-FR" sz="2000" baseline="30000">
                  <a:latin typeface="Prototype" panose="02000400000000000000" pitchFamily="2" charset="0"/>
                </a:rPr>
                <a:t>-2</a:t>
              </a:r>
            </a:p>
          </p:txBody>
        </p:sp>
        <p:sp>
          <p:nvSpPr>
            <p:cNvPr id="36878" name="Text Box 14"/>
            <p:cNvSpPr txBox="1">
              <a:spLocks noChangeArrowheads="1"/>
            </p:cNvSpPr>
            <p:nvPr/>
          </p:nvSpPr>
          <p:spPr bwMode="auto">
            <a:xfrm>
              <a:off x="1584" y="2976"/>
              <a:ext cx="816" cy="8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Très nocif </a:t>
              </a:r>
            </a:p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8.10</a:t>
              </a:r>
              <a:r>
                <a:rPr lang="fr-FR" altLang="fr-FR" sz="2000" baseline="30000">
                  <a:latin typeface="Prototype" panose="02000400000000000000" pitchFamily="2" charset="0"/>
                </a:rPr>
                <a:t>-3</a:t>
              </a:r>
            </a:p>
          </p:txBody>
        </p:sp>
        <p:sp>
          <p:nvSpPr>
            <p:cNvPr id="36879" name="Text Box 15"/>
            <p:cNvSpPr txBox="1">
              <a:spLocks noChangeArrowheads="1"/>
            </p:cNvSpPr>
            <p:nvPr/>
          </p:nvSpPr>
          <p:spPr bwMode="auto">
            <a:xfrm>
              <a:off x="144" y="2977"/>
              <a:ext cx="576" cy="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Mortel </a:t>
              </a:r>
            </a:p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1.10</a:t>
              </a:r>
              <a:r>
                <a:rPr lang="fr-FR" altLang="fr-FR" sz="2000" baseline="30000">
                  <a:latin typeface="Prototype" panose="02000400000000000000" pitchFamily="2" charset="0"/>
                </a:rPr>
                <a:t>-3</a:t>
              </a:r>
            </a:p>
          </p:txBody>
        </p:sp>
      </p:grpSp>
      <p:sp>
        <p:nvSpPr>
          <p:cNvPr id="36880" name="Text Box 16"/>
          <p:cNvSpPr txBox="1">
            <a:spLocks noChangeArrowheads="1"/>
          </p:cNvSpPr>
          <p:nvPr/>
        </p:nvSpPr>
        <p:spPr bwMode="auto">
          <a:xfrm>
            <a:off x="990600" y="5903913"/>
            <a:ext cx="72548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fr-FR" altLang="fr-FR" sz="3600">
                <a:latin typeface="Prototype" panose="02000400000000000000" pitchFamily="2" charset="0"/>
              </a:rPr>
              <a:t>Débit d’oxygène :      2,4 mg/s</a:t>
            </a:r>
          </a:p>
        </p:txBody>
      </p:sp>
      <p:sp>
        <p:nvSpPr>
          <p:cNvPr id="36881" name="Rectangle 17"/>
          <p:cNvSpPr>
            <a:spLocks noChangeArrowheads="1"/>
          </p:cNvSpPr>
          <p:nvPr/>
        </p:nvSpPr>
        <p:spPr bwMode="auto">
          <a:xfrm>
            <a:off x="4572000" y="2743200"/>
            <a:ext cx="304800" cy="1295400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838200" y="457200"/>
            <a:ext cx="7620000" cy="17764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4400">
                <a:latin typeface="Prototype" panose="02000400000000000000" pitchFamily="2" charset="0"/>
              </a:rPr>
              <a:t>Niveau d’Oxygène ambiant</a:t>
            </a:r>
          </a:p>
          <a:p>
            <a:pPr algn="ctr">
              <a:spcBef>
                <a:spcPct val="50000"/>
              </a:spcBef>
            </a:pPr>
            <a:r>
              <a:rPr lang="fr-FR" altLang="fr-FR" sz="4400">
                <a:latin typeface="Prototype" panose="02000400000000000000" pitchFamily="2" charset="0"/>
              </a:rPr>
              <a:t>(p O</a:t>
            </a:r>
            <a:r>
              <a:rPr lang="fr-FR" altLang="fr-FR" sz="4400" baseline="-25000">
                <a:latin typeface="Prototype" panose="02000400000000000000" pitchFamily="2" charset="0"/>
              </a:rPr>
              <a:t>2 </a:t>
            </a:r>
            <a:r>
              <a:rPr lang="fr-FR" altLang="fr-FR" sz="4400">
                <a:latin typeface="Prototype" panose="02000400000000000000" pitchFamily="2" charset="0"/>
              </a:rPr>
              <a:t> en atm)</a:t>
            </a:r>
          </a:p>
        </p:txBody>
      </p:sp>
      <p:grpSp>
        <p:nvGrpSpPr>
          <p:cNvPr id="38915" name="Group 3"/>
          <p:cNvGrpSpPr>
            <a:grpSpLocks/>
          </p:cNvGrpSpPr>
          <p:nvPr/>
        </p:nvGrpSpPr>
        <p:grpSpPr bwMode="auto">
          <a:xfrm>
            <a:off x="228600" y="2743200"/>
            <a:ext cx="8915400" cy="2819400"/>
            <a:chOff x="144" y="1728"/>
            <a:chExt cx="5664" cy="2119"/>
          </a:xfrm>
        </p:grpSpPr>
        <p:sp>
          <p:nvSpPr>
            <p:cNvPr id="38916" name="Rectangle 4"/>
            <p:cNvSpPr>
              <a:spLocks noChangeArrowheads="1"/>
            </p:cNvSpPr>
            <p:nvPr/>
          </p:nvSpPr>
          <p:spPr bwMode="auto">
            <a:xfrm>
              <a:off x="336" y="1728"/>
              <a:ext cx="5184" cy="960"/>
            </a:xfrm>
            <a:prstGeom prst="rect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00CCFF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8917" name="Line 5"/>
            <p:cNvSpPr>
              <a:spLocks noChangeShapeType="1"/>
            </p:cNvSpPr>
            <p:nvPr/>
          </p:nvSpPr>
          <p:spPr bwMode="auto">
            <a:xfrm>
              <a:off x="336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8918" name="Line 6"/>
            <p:cNvSpPr>
              <a:spLocks noChangeShapeType="1"/>
            </p:cNvSpPr>
            <p:nvPr/>
          </p:nvSpPr>
          <p:spPr bwMode="auto">
            <a:xfrm>
              <a:off x="1104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8919" name="Line 7"/>
            <p:cNvSpPr>
              <a:spLocks noChangeShapeType="1"/>
            </p:cNvSpPr>
            <p:nvPr/>
          </p:nvSpPr>
          <p:spPr bwMode="auto">
            <a:xfrm>
              <a:off x="1968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8920" name="Line 8"/>
            <p:cNvSpPr>
              <a:spLocks noChangeShapeType="1"/>
            </p:cNvSpPr>
            <p:nvPr/>
          </p:nvSpPr>
          <p:spPr bwMode="auto">
            <a:xfrm>
              <a:off x="2832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8921" name="Line 9"/>
            <p:cNvSpPr>
              <a:spLocks noChangeShapeType="1"/>
            </p:cNvSpPr>
            <p:nvPr/>
          </p:nvSpPr>
          <p:spPr bwMode="auto">
            <a:xfrm>
              <a:off x="3648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8922" name="Line 10"/>
            <p:cNvSpPr>
              <a:spLocks noChangeShapeType="1"/>
            </p:cNvSpPr>
            <p:nvPr/>
          </p:nvSpPr>
          <p:spPr bwMode="auto">
            <a:xfrm>
              <a:off x="4608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8923" name="Line 11"/>
            <p:cNvSpPr>
              <a:spLocks noChangeShapeType="1"/>
            </p:cNvSpPr>
            <p:nvPr/>
          </p:nvSpPr>
          <p:spPr bwMode="auto">
            <a:xfrm>
              <a:off x="5520" y="1728"/>
              <a:ext cx="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8924" name="Text Box 12"/>
            <p:cNvSpPr txBox="1">
              <a:spLocks noChangeArrowheads="1"/>
            </p:cNvSpPr>
            <p:nvPr/>
          </p:nvSpPr>
          <p:spPr bwMode="auto">
            <a:xfrm>
              <a:off x="5040" y="2928"/>
              <a:ext cx="768" cy="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Normal </a:t>
              </a:r>
            </a:p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2.10</a:t>
              </a:r>
              <a:r>
                <a:rPr lang="fr-FR" altLang="fr-FR" sz="2000" baseline="30000">
                  <a:latin typeface="Prototype" panose="02000400000000000000" pitchFamily="2" charset="0"/>
                </a:rPr>
                <a:t>-1</a:t>
              </a:r>
            </a:p>
          </p:txBody>
        </p:sp>
        <p:sp>
          <p:nvSpPr>
            <p:cNvPr id="38925" name="Text Box 13"/>
            <p:cNvSpPr txBox="1">
              <a:spLocks noChangeArrowheads="1"/>
            </p:cNvSpPr>
            <p:nvPr/>
          </p:nvSpPr>
          <p:spPr bwMode="auto">
            <a:xfrm>
              <a:off x="3360" y="2976"/>
              <a:ext cx="576" cy="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Nocif </a:t>
              </a:r>
            </a:p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4.10</a:t>
              </a:r>
              <a:r>
                <a:rPr lang="fr-FR" altLang="fr-FR" sz="2000" baseline="30000">
                  <a:latin typeface="Prototype" panose="02000400000000000000" pitchFamily="2" charset="0"/>
                </a:rPr>
                <a:t>-2</a:t>
              </a:r>
            </a:p>
          </p:txBody>
        </p:sp>
        <p:sp>
          <p:nvSpPr>
            <p:cNvPr id="38926" name="Text Box 14"/>
            <p:cNvSpPr txBox="1">
              <a:spLocks noChangeArrowheads="1"/>
            </p:cNvSpPr>
            <p:nvPr/>
          </p:nvSpPr>
          <p:spPr bwMode="auto">
            <a:xfrm>
              <a:off x="1584" y="2976"/>
              <a:ext cx="816" cy="8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Très nocif </a:t>
              </a:r>
            </a:p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8.10</a:t>
              </a:r>
              <a:r>
                <a:rPr lang="fr-FR" altLang="fr-FR" sz="2000" baseline="30000">
                  <a:latin typeface="Prototype" panose="02000400000000000000" pitchFamily="2" charset="0"/>
                </a:rPr>
                <a:t>-3</a:t>
              </a:r>
            </a:p>
          </p:txBody>
        </p:sp>
        <p:sp>
          <p:nvSpPr>
            <p:cNvPr id="38927" name="Text Box 15"/>
            <p:cNvSpPr txBox="1">
              <a:spLocks noChangeArrowheads="1"/>
            </p:cNvSpPr>
            <p:nvPr/>
          </p:nvSpPr>
          <p:spPr bwMode="auto">
            <a:xfrm>
              <a:off x="144" y="2977"/>
              <a:ext cx="576" cy="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Mortel </a:t>
              </a:r>
            </a:p>
            <a:p>
              <a:pPr algn="ctr">
                <a:spcBef>
                  <a:spcPct val="50000"/>
                </a:spcBef>
              </a:pPr>
              <a:r>
                <a:rPr lang="fr-FR" altLang="fr-FR" sz="2000">
                  <a:latin typeface="Prototype" panose="02000400000000000000" pitchFamily="2" charset="0"/>
                </a:rPr>
                <a:t>1.10</a:t>
              </a:r>
              <a:r>
                <a:rPr lang="fr-FR" altLang="fr-FR" sz="2000" baseline="30000">
                  <a:latin typeface="Prototype" panose="02000400000000000000" pitchFamily="2" charset="0"/>
                </a:rPr>
                <a:t>-3</a:t>
              </a:r>
            </a:p>
          </p:txBody>
        </p:sp>
      </p:grpSp>
      <p:sp>
        <p:nvSpPr>
          <p:cNvPr id="38928" name="Text Box 16"/>
          <p:cNvSpPr txBox="1">
            <a:spLocks noChangeArrowheads="1"/>
          </p:cNvSpPr>
          <p:nvPr/>
        </p:nvSpPr>
        <p:spPr bwMode="auto">
          <a:xfrm>
            <a:off x="990600" y="5903913"/>
            <a:ext cx="72548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fr-FR" altLang="fr-FR" sz="3600">
                <a:latin typeface="Prototype" panose="02000400000000000000" pitchFamily="2" charset="0"/>
              </a:rPr>
              <a:t>Débit d’oxygène :      2,4 mg/s</a:t>
            </a:r>
          </a:p>
        </p:txBody>
      </p:sp>
      <p:sp>
        <p:nvSpPr>
          <p:cNvPr id="38929" name="Rectangle 17"/>
          <p:cNvSpPr>
            <a:spLocks noChangeArrowheads="1"/>
          </p:cNvSpPr>
          <p:nvPr/>
        </p:nvSpPr>
        <p:spPr bwMode="auto">
          <a:xfrm>
            <a:off x="3429000" y="2743200"/>
            <a:ext cx="304800" cy="1295400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gital Dots">
  <a:themeElements>
    <a:clrScheme name="Digital Dots 2">
      <a:dk1>
        <a:srgbClr val="5B5B89"/>
      </a:dk1>
      <a:lt1>
        <a:srgbClr val="FFFFFF"/>
      </a:lt1>
      <a:dk2>
        <a:srgbClr val="666699"/>
      </a:dk2>
      <a:lt2>
        <a:srgbClr val="DFDEF6"/>
      </a:lt2>
      <a:accent1>
        <a:srgbClr val="6666FF"/>
      </a:accent1>
      <a:accent2>
        <a:srgbClr val="52527C"/>
      </a:accent2>
      <a:accent3>
        <a:srgbClr val="B8B8CA"/>
      </a:accent3>
      <a:accent4>
        <a:srgbClr val="DADADA"/>
      </a:accent4>
      <a:accent5>
        <a:srgbClr val="B8B8FF"/>
      </a:accent5>
      <a:accent6>
        <a:srgbClr val="494970"/>
      </a:accent6>
      <a:hlink>
        <a:srgbClr val="9999FF"/>
      </a:hlink>
      <a:folHlink>
        <a:srgbClr val="CCCCFF"/>
      </a:folHlink>
    </a:clrScheme>
    <a:fontScheme name="Digital Do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gital Dots 1">
        <a:dk1>
          <a:srgbClr val="00008A"/>
        </a:dk1>
        <a:lt1>
          <a:srgbClr val="FFFFFF"/>
        </a:lt1>
        <a:dk2>
          <a:srgbClr val="000099"/>
        </a:dk2>
        <a:lt2>
          <a:srgbClr val="FFFFFF"/>
        </a:lt2>
        <a:accent1>
          <a:srgbClr val="0099FF"/>
        </a:accent1>
        <a:accent2>
          <a:srgbClr val="00007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6E"/>
        </a:accent6>
        <a:hlink>
          <a:srgbClr val="EAEAEA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2">
        <a:dk1>
          <a:srgbClr val="5B5B89"/>
        </a:dk1>
        <a:lt1>
          <a:srgbClr val="FFFFFF"/>
        </a:lt1>
        <a:dk2>
          <a:srgbClr val="666699"/>
        </a:dk2>
        <a:lt2>
          <a:srgbClr val="DFDEF6"/>
        </a:lt2>
        <a:accent1>
          <a:srgbClr val="6666FF"/>
        </a:accent1>
        <a:accent2>
          <a:srgbClr val="52527C"/>
        </a:accent2>
        <a:accent3>
          <a:srgbClr val="B8B8CA"/>
        </a:accent3>
        <a:accent4>
          <a:srgbClr val="DADADA"/>
        </a:accent4>
        <a:accent5>
          <a:srgbClr val="B8B8FF"/>
        </a:accent5>
        <a:accent6>
          <a:srgbClr val="494970"/>
        </a:accent6>
        <a:hlink>
          <a:srgbClr val="9999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3">
        <a:dk1>
          <a:srgbClr val="70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6000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56000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4">
        <a:dk1>
          <a:srgbClr val="000000"/>
        </a:dk1>
        <a:lt1>
          <a:srgbClr val="FDEB9D"/>
        </a:lt1>
        <a:dk2>
          <a:srgbClr val="000000"/>
        </a:dk2>
        <a:lt2>
          <a:srgbClr val="E0CE82"/>
        </a:lt2>
        <a:accent1>
          <a:srgbClr val="EAEAEA"/>
        </a:accent1>
        <a:accent2>
          <a:srgbClr val="C2B476"/>
        </a:accent2>
        <a:accent3>
          <a:srgbClr val="FEF3CC"/>
        </a:accent3>
        <a:accent4>
          <a:srgbClr val="000000"/>
        </a:accent4>
        <a:accent5>
          <a:srgbClr val="F3F3F3"/>
        </a:accent5>
        <a:accent6>
          <a:srgbClr val="B0A36A"/>
        </a:accent6>
        <a:hlink>
          <a:srgbClr val="A47900"/>
        </a:hlink>
        <a:folHlink>
          <a:srgbClr val="8C8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gital Dots 5">
        <a:dk1>
          <a:srgbClr val="5B5E52"/>
        </a:dk1>
        <a:lt1>
          <a:srgbClr val="FFFFFF"/>
        </a:lt1>
        <a:dk2>
          <a:srgbClr val="686B5D"/>
        </a:dk2>
        <a:lt2>
          <a:srgbClr val="CCD5C7"/>
        </a:lt2>
        <a:accent1>
          <a:srgbClr val="809EA8"/>
        </a:accent1>
        <a:accent2>
          <a:srgbClr val="4F5147"/>
        </a:accent2>
        <a:accent3>
          <a:srgbClr val="B9BAB6"/>
        </a:accent3>
        <a:accent4>
          <a:srgbClr val="DADADA"/>
        </a:accent4>
        <a:accent5>
          <a:srgbClr val="C0CCD1"/>
        </a:accent5>
        <a:accent6>
          <a:srgbClr val="47493F"/>
        </a:accent6>
        <a:hlink>
          <a:srgbClr val="AAA854"/>
        </a:hlink>
        <a:folHlink>
          <a:srgbClr val="E1D0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6">
        <a:dk1>
          <a:srgbClr val="46532B"/>
        </a:dk1>
        <a:lt1>
          <a:srgbClr val="FFFFFF"/>
        </a:lt1>
        <a:dk2>
          <a:srgbClr val="4E5D31"/>
        </a:dk2>
        <a:lt2>
          <a:srgbClr val="FFFFCC"/>
        </a:lt2>
        <a:accent1>
          <a:srgbClr val="8F8C00"/>
        </a:accent1>
        <a:accent2>
          <a:srgbClr val="424F29"/>
        </a:accent2>
        <a:accent3>
          <a:srgbClr val="B2B6AD"/>
        </a:accent3>
        <a:accent4>
          <a:srgbClr val="DADADA"/>
        </a:accent4>
        <a:accent5>
          <a:srgbClr val="C6C5AA"/>
        </a:accent5>
        <a:accent6>
          <a:srgbClr val="3B4724"/>
        </a:accent6>
        <a:hlink>
          <a:srgbClr val="33CC33"/>
        </a:hlink>
        <a:folHlink>
          <a:srgbClr val="00A1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7">
        <a:dk1>
          <a:srgbClr val="007673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5A58"/>
        </a:accent6>
        <a:hlink>
          <a:srgbClr val="FFCC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8">
        <a:dk1>
          <a:srgbClr val="000000"/>
        </a:dk1>
        <a:lt1>
          <a:srgbClr val="E6F8F4"/>
        </a:lt1>
        <a:dk2>
          <a:srgbClr val="000000"/>
        </a:dk2>
        <a:lt2>
          <a:srgbClr val="C5DBD6"/>
        </a:lt2>
        <a:accent1>
          <a:srgbClr val="CCFF99"/>
        </a:accent1>
        <a:accent2>
          <a:srgbClr val="ACBAB7"/>
        </a:accent2>
        <a:accent3>
          <a:srgbClr val="F0FBF8"/>
        </a:accent3>
        <a:accent4>
          <a:srgbClr val="000000"/>
        </a:accent4>
        <a:accent5>
          <a:srgbClr val="E2FFCA"/>
        </a:accent5>
        <a:accent6>
          <a:srgbClr val="9BA8A6"/>
        </a:accent6>
        <a:hlink>
          <a:srgbClr val="008080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gital Dots 9">
        <a:dk1>
          <a:srgbClr val="000000"/>
        </a:dk1>
        <a:lt1>
          <a:srgbClr val="EAEAEA"/>
        </a:lt1>
        <a:dk2>
          <a:srgbClr val="000000"/>
        </a:dk2>
        <a:lt2>
          <a:srgbClr val="D1D1D1"/>
        </a:lt2>
        <a:accent1>
          <a:srgbClr val="CCECFF"/>
        </a:accent1>
        <a:accent2>
          <a:srgbClr val="B2B2B2"/>
        </a:accent2>
        <a:accent3>
          <a:srgbClr val="F3F3F3"/>
        </a:accent3>
        <a:accent4>
          <a:srgbClr val="000000"/>
        </a:accent4>
        <a:accent5>
          <a:srgbClr val="E2F4FF"/>
        </a:accent5>
        <a:accent6>
          <a:srgbClr val="A1A1A1"/>
        </a:accent6>
        <a:hlink>
          <a:srgbClr val="7200E4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Digital Dots</Template>
  <TotalTime>36</TotalTime>
  <Words>366</Words>
  <Application>Microsoft Office PowerPoint</Application>
  <PresentationFormat>Affichage à l'écran (4:3)</PresentationFormat>
  <Paragraphs>159</Paragraphs>
  <Slides>12</Slides>
  <Notes>12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7" baseType="lpstr">
      <vt:lpstr>Arial</vt:lpstr>
      <vt:lpstr>Times New Roman</vt:lpstr>
      <vt:lpstr>Wingdings</vt:lpstr>
      <vt:lpstr>Prototype</vt:lpstr>
      <vt:lpstr>Digital Dots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Adrien Cascarino</dc:creator>
  <cp:lastModifiedBy>Adrien Cascarino</cp:lastModifiedBy>
  <cp:revision>8</cp:revision>
  <cp:lastPrinted>1601-01-01T00:00:00Z</cp:lastPrinted>
  <dcterms:created xsi:type="dcterms:W3CDTF">1601-01-01T00:00:00Z</dcterms:created>
  <dcterms:modified xsi:type="dcterms:W3CDTF">2020-11-16T15:42:17Z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